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embeddedFontLst>
    <p:embeddedFont>
      <p:font typeface="Proxima Nova"/>
      <p:regular r:id="rId93"/>
      <p:bold r:id="rId94"/>
      <p:italic r:id="rId95"/>
      <p:boldItalic r:id="rId96"/>
    </p:embeddedFont>
    <p:embeddedFont>
      <p:font typeface="Helvetica Neue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FC193E-0C7E-4F40-888F-AEA78FD33E60}">
  <a:tblStyle styleId="{00FC193E-0C7E-4F40-888F-AEA78FD33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D93950-7AA7-4B94-9C93-69B769A2D8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ProximaNova-italic.fntdata"/><Relationship Id="rId94" Type="http://schemas.openxmlformats.org/officeDocument/2006/relationships/font" Target="fonts/ProximaNova-bold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ProximaNova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e5dacf88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e5dacf88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e5dacf8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e5dacf8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e5dacf88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e5dacf88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e5dacf88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e5dacf88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e5dacf88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e5dacf88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e5dacf88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e5dacf88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e5dacf88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e5dacf88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5dacf88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5dacf88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5dacf88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5dacf88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e5dacf882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e5dacf882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4d42c14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4d42c14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9b378a0a8_5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9b378a0a8_5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e5dacf88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e5dacf88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5dacf88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5dacf88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e5dacf882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e5dacf882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e5dacf882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e5dacf882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e5dacf88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e5dacf8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e5dacf882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e5dacf882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e5dacf88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e5dacf88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5dacf88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e5dacf88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5dacf882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5dacf882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e5dacf88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e5dacf88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e5dacf8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e5dacf8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e5dacf88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e5dacf88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e5dacf882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e5dacf882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e5dacf88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e5dacf88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e5dacf88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e5dacf88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e5dacf88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e5dacf88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e5dacf88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e5dacf88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e5dacf88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e5dacf88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e5dacf88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e5dacf88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4d42c1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4d42c1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e5dacf88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e5dacf88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e5dacf88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e5dacf88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e5dacf88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e5dacf88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e5dacf88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e5dacf88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e5dacf88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e5dacf88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e5dacf88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e5dacf88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e5dacf88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e5dacf88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e5dacf88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e5dacf88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e5dacf88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e5dacf88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e5dacf882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e5dacf88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5dacf8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5dacf8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e5dacf882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e5dacf88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76c8f844d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76c8f844d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e5dacf88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e5dacf88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e5dacf88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e5dacf88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e5dacf88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e5dacf88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e5dacf882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e5dacf882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e5dacf88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e5dacf88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e5dacf882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e5dacf882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e5dacf882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e5dacf882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e5dacf88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e5dacf88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e5dacf8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e5dacf8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e5dacf882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e5dacf882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e5dacf882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e5dacf882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e5dacf88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e5dacf88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e5dacf882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e5dacf882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e5dacf88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e5dacf88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e5dacf882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e5dacf882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b76c8f844d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b76c8f844d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b76c8f844d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b76c8f844d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e5dacf88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e5dacf88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76c8f844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76c8f844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5dacf88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ae5dacf88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76c8f844d_1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b76c8f844d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b76c8f844d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b76c8f844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b76c8f844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b76c8f844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b76c8f844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b76c8f844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76c8f844d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76c8f844d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b76c8f844d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b76c8f844d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b76c8f844d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b76c8f844d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b76c8f844d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b76c8f844d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b76c8f844d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b76c8f844d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76c8f844d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76c8f844d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e5dacf88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e5dacf88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b76c8f844d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b76c8f844d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b76c8f844d_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b76c8f844d_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b76c8f844d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b76c8f844d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b76c8f844d_1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b76c8f844d_1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b76c8f844d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b76c8f844d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b76c8f844d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b76c8f844d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e5dacf8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e5dacf8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openai.com/blog/ai-and-comput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wuiVp_FpsVnukfFpY4kfH0WVySWvPVTHxgFhfDnlSL0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WQ520rWgd9A&amp;ab_channel=FlinkForwar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youtube.com/watch?v=WQ520rWgd9A&amp;ab_channel=FlinkForward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gif"/><Relationship Id="rId4" Type="http://schemas.openxmlformats.org/officeDocument/2006/relationships/image" Target="../media/image2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gif"/><Relationship Id="rId4" Type="http://schemas.openxmlformats.org/officeDocument/2006/relationships/image" Target="../media/image22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hyperlink" Target="https://eng.uber.com/uber-big-data-platform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ss.onlinelibrary.wiley.com/doi/full/10.1111/j.1740-9713.2018.01165.x" TargetMode="External"/><Relationship Id="rId4" Type="http://schemas.openxmlformats.org/officeDocument/2006/relationships/hyperlink" Target="https://www.youtube.com/watch?v=fKk9KhGRBdI&amp;feature=emb_logo&amp;ab_channel=StanfordAISalon" TargetMode="External"/><Relationship Id="rId5" Type="http://schemas.openxmlformats.org/officeDocument/2006/relationships/hyperlink" Target="http://www.incompleteideas.net/IncIdeas/BitterLesson.html" TargetMode="External"/><Relationship Id="rId6" Type="http://schemas.openxmlformats.org/officeDocument/2006/relationships/hyperlink" Target="https://static.googleusercontent.com/media/research.google.com/en//pubs/archive/35179.pdf" TargetMode="External"/><Relationship Id="rId7" Type="http://schemas.openxmlformats.org/officeDocument/2006/relationships/hyperlink" Target="https://www.youtube.com/watch?v=fKk9KhGRBdI&amp;feature=emb_logo&amp;ab_channel=StanfordAISalon" TargetMode="External"/><Relationship Id="rId8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cs.cmu.edu/~pradeepr/paperz/learning_nl_nips.pdf" TargetMode="External"/><Relationship Id="rId4" Type="http://schemas.openxmlformats.org/officeDocument/2006/relationships/hyperlink" Target="https://arxiv.org/abs/1602.02450" TargetMode="External"/><Relationship Id="rId5" Type="http://schemas.openxmlformats.org/officeDocument/2006/relationships/hyperlink" Target="https://jmlr.csail.mit.edu/papers/volume18/15-226/15-226.pdf" TargetMode="External"/><Relationship Id="rId6" Type="http://schemas.openxmlformats.org/officeDocument/2006/relationships/hyperlink" Target="https://arxiv.org/pdf/1911.00068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Relationship Id="rId4" Type="http://schemas.openxmlformats.org/officeDocument/2006/relationships/hyperlink" Target="https://static.googleusercontent.com/media/research.google.com/en//pubs/archive/35179.pdf" TargetMode="External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hyperlink" Target="https://arxiv.org/abs/1903.11101" TargetMode="External"/><Relationship Id="rId6" Type="http://schemas.openxmlformats.org/officeDocument/2006/relationships/image" Target="../media/image2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10" Type="http://schemas.openxmlformats.org/officeDocument/2006/relationships/image" Target="../media/image25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hackernoon.com/the-ai-hierarchy-of-needs-18f111fcc007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0.png"/><Relationship Id="rId4" Type="http://schemas.openxmlformats.org/officeDocument/2006/relationships/hyperlink" Target="http://ai.stanford.edu/blog/weak-supervision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Relationship Id="rId4" Type="http://schemas.openxmlformats.org/officeDocument/2006/relationships/hyperlink" Target="https://ai.googleblog.com/2019/03/harnessing-organizational-knowledge-for.html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6.png"/><Relationship Id="rId4" Type="http://schemas.openxmlformats.org/officeDocument/2006/relationships/hyperlink" Target="http://burrsettles.com/pub/settles.activelearning.pdf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Relationship Id="rId4" Type="http://schemas.openxmlformats.org/officeDocument/2006/relationships/hyperlink" Target="https://arxiv.org/pdf/2005.14165.pdf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3: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Data engineering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41750" y="2018325"/>
            <a:ext cx="354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your best new president meme?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00" y="2522050"/>
            <a:ext cx="2736275" cy="25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data (generally) needs more compute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470700"/>
            <a:ext cx="2931900" cy="17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“amount of compute used in the largest AI training runs has doubled every 3.5 months”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650" y="1053088"/>
            <a:ext cx="4788850" cy="353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2"/>
          <p:cNvCxnSpPr>
            <a:endCxn id="129" idx="1"/>
          </p:cNvCxnSpPr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2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AI and Compute</a:t>
            </a:r>
            <a:r>
              <a:rPr lang="en" sz="1000">
                <a:solidFill>
                  <a:srgbClr val="030353"/>
                </a:solidFill>
                <a:latin typeface="Proxima Nova"/>
                <a:ea typeface="Proxima Nova"/>
                <a:cs typeface="Proxima Nova"/>
                <a:sym typeface="Proxima Nova"/>
              </a:rPr>
              <a:t> (OpenAI 2018)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what a language model trained on 500B tokens can do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78350" y="1938450"/>
            <a:ext cx="42966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Data engineering 101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4152100" y="3202550"/>
            <a:ext cx="397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Very basic. For details, take a database class!</a:t>
            </a:r>
            <a:endParaRPr sz="15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data sources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22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generated: inputs, clicks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Systems generated: logs, metadata, predictions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Enterprise applications data: inventory, customer relationships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Third-party data</a:t>
            </a:r>
            <a:endParaRPr sz="1400"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party data: creepy but fascinating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39975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</a:t>
            </a:r>
            <a:r>
              <a:rPr lang="en" sz="1400"/>
              <a:t>ypes of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social media, </a:t>
            </a:r>
            <a:r>
              <a:rPr lang="en"/>
              <a:t>income</a:t>
            </a:r>
            <a:r>
              <a:rPr lang="en" sz="1400"/>
              <a:t>, </a:t>
            </a:r>
            <a:r>
              <a:rPr lang="en"/>
              <a:t>job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Demographic group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men, age 25-34, work in tech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available with Mobile Advertiser ID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Useful for learning 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people who </a:t>
            </a:r>
            <a:r>
              <a:rPr lang="en"/>
              <a:t>like </a:t>
            </a:r>
            <a:r>
              <a:rPr lang="en" sz="1400"/>
              <a:t>A </a:t>
            </a:r>
            <a:r>
              <a:rPr lang="en"/>
              <a:t>a</a:t>
            </a:r>
            <a:r>
              <a:rPr lang="en" sz="1400"/>
              <a:t>lso like B</a:t>
            </a:r>
            <a:endParaRPr sz="14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40475"/>
            <a:ext cx="4144608" cy="18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90475"/>
            <a:ext cx="4339000" cy="1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550" y="975714"/>
            <a:ext cx="4126061" cy="8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00" y="3046525"/>
            <a:ext cx="4209402" cy="187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/>
          <p:nvPr/>
        </p:nvCxnSpPr>
        <p:spPr>
          <a:xfrm>
            <a:off x="4435650" y="1590175"/>
            <a:ext cx="9900" cy="3003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6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30353"/>
                </a:solidFill>
                <a:latin typeface="Proxima Nova"/>
                <a:ea typeface="Proxima Nova"/>
                <a:cs typeface="Proxima Nova"/>
                <a:sym typeface="Proxima Nova"/>
              </a:rPr>
              <a:t>onaudience.com/audience-data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formats to store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store both data and labels?</a:t>
            </a:r>
            <a:endParaRPr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Char char="○"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{‘image’: [[200,155,0], [255,255,255], ...], ‘label’: ‘car’, ‘id’: 1}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store a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store any complex object?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data serialization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Converting</a:t>
            </a:r>
            <a:r>
              <a:rPr lang="en"/>
              <a:t> a data structure or object state into a format that can be stored or transmitted and reconstructed later</a:t>
            </a:r>
            <a:endParaRPr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960213" y="21206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397500"/>
                <a:gridCol w="1358200"/>
                <a:gridCol w="1485875"/>
                <a:gridCol w="2290675"/>
              </a:tblGrid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Format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Binary/Text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Human-readable?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use cases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JSON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Everywhere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CSV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Everywhere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Parquet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Hadoop, Amazon Redshift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Avro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primary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Protobuf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primary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Google, TensorFlow (TFRecord)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Pickle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Text, binary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Python, PyTorch serialization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8"/>
          <p:cNvSpPr txBox="1"/>
          <p:nvPr/>
        </p:nvSpPr>
        <p:spPr>
          <a:xfrm>
            <a:off x="651538" y="2897075"/>
            <a:ext cx="10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Row-based</a:t>
            </a:r>
            <a:endParaRPr sz="12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51538" y="3294750"/>
            <a:ext cx="12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Column</a:t>
            </a:r>
            <a:r>
              <a:rPr lang="en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-based</a:t>
            </a:r>
            <a:endParaRPr sz="12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column-based vs. row-based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0" name="Google Shape;190;p29"/>
          <p:cNvGraphicFramePr/>
          <p:nvPr/>
        </p:nvGraphicFramePr>
        <p:xfrm>
          <a:off x="3102238" y="24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063725"/>
                <a:gridCol w="975425"/>
                <a:gridCol w="1014675"/>
                <a:gridCol w="108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29"/>
          <p:cNvSpPr/>
          <p:nvPr/>
        </p:nvSpPr>
        <p:spPr>
          <a:xfrm>
            <a:off x="4165975" y="2395050"/>
            <a:ext cx="879300" cy="179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2944850" y="2834150"/>
            <a:ext cx="42945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9350" y="2769900"/>
            <a:ext cx="290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Row-based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stored and retrieved row-by-row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accessing samples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892125" y="1220525"/>
            <a:ext cx="45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Column-based</a:t>
            </a: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stored and retrieved column-by-column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accessing features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text vs. binary files</a:t>
            </a:r>
            <a:endParaRPr/>
          </a:p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1" name="Google Shape;201;p30"/>
          <p:cNvGraphicFramePr/>
          <p:nvPr/>
        </p:nvGraphicFramePr>
        <p:xfrm>
          <a:off x="3102238" y="24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063725"/>
                <a:gridCol w="975425"/>
                <a:gridCol w="1014675"/>
                <a:gridCol w="108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30"/>
          <p:cNvSpPr/>
          <p:nvPr/>
        </p:nvSpPr>
        <p:spPr>
          <a:xfrm>
            <a:off x="4165975" y="2395050"/>
            <a:ext cx="879300" cy="179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944850" y="2834150"/>
            <a:ext cx="42945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39350" y="1276050"/>
            <a:ext cx="2905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column-based: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 data access</a:t>
            </a: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: can access only columns required (e.g. if your data has 1000 columns and you only want 5 columns, load only 5 columns)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892125" y="1220525"/>
            <a:ext cx="45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Column</a:t>
            </a: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-based</a:t>
            </a: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stored and retrieved column-by-column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accessing features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9" y="4278125"/>
            <a:ext cx="5841395" cy="8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950" y="4484125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column-based vs. row-based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267750" y="2973125"/>
            <a:ext cx="34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NumPy ndarray: row-based by default</a:t>
            </a:r>
            <a:endParaRPr b="1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can specify to be column-based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267750" y="1377188"/>
            <a:ext cx="381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Pandas DataFrame: column-based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accessing a row much slower than accessing a column and NumPy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50" y="1268937"/>
            <a:ext cx="4936291" cy="12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388" y="2894597"/>
            <a:ext cx="4851024" cy="92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31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3035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https://github.com/chiphuyen/just-pandas-things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OHs started this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1 out (due Wed, Jan 27 @ 11:59PM PT)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instruction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Meet with course staff for brainstorming (sign-up sheet out this sun)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size?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note?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74800" y="27094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Zoom poll: Do you find the lecture notes helpful?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Yes if shorter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text vs. binary files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9" y="4278125"/>
            <a:ext cx="5841395" cy="8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950" y="4484125"/>
            <a:ext cx="1145400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32"/>
          <p:cNvGraphicFramePr/>
          <p:nvPr/>
        </p:nvGraphicFramePr>
        <p:xfrm>
          <a:off x="7299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2492500"/>
                <a:gridCol w="2484550"/>
                <a:gridCol w="2484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 files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files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CSV, JSON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Parquet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Human readable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Compact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 store the number 1000000?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 characters -&gt; 7 bytes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If stored as int32, only 4 bytes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column-based vs. row-based</a:t>
            </a:r>
            <a:endParaRPr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5" name="Google Shape;235;p33"/>
          <p:cNvGraphicFramePr/>
          <p:nvPr/>
        </p:nvGraphicFramePr>
        <p:xfrm>
          <a:off x="3102238" y="24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063725"/>
                <a:gridCol w="975425"/>
                <a:gridCol w="1014675"/>
                <a:gridCol w="108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Column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Sample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p33"/>
          <p:cNvSpPr/>
          <p:nvPr/>
        </p:nvSpPr>
        <p:spPr>
          <a:xfrm>
            <a:off x="4165975" y="2395050"/>
            <a:ext cx="879300" cy="179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2944850" y="2834150"/>
            <a:ext cx="42945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39350" y="2769900"/>
            <a:ext cx="298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Row-based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EAD1DC"/>
                </a:solidFill>
                <a:latin typeface="Proxima Nova"/>
                <a:ea typeface="Proxima Nova"/>
                <a:cs typeface="Proxima Nova"/>
                <a:sym typeface="Proxima Nova"/>
              </a:rPr>
              <a:t>stored and retrieved row-by-row</a:t>
            </a:r>
            <a:endParaRPr>
              <a:solidFill>
                <a:srgbClr val="EAD1D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EAD1DC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accessing samples</a:t>
            </a:r>
            <a:endParaRPr>
              <a:solidFill>
                <a:srgbClr val="EAD1D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managing </a:t>
            </a:r>
            <a:r>
              <a:rPr lang="en" u="sng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transactions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 as they come in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3892125" y="1220525"/>
            <a:ext cx="389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Column-based</a:t>
            </a: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CFE2F3"/>
                </a:solidFill>
                <a:latin typeface="Proxima Nova"/>
                <a:ea typeface="Proxima Nova"/>
                <a:cs typeface="Proxima Nova"/>
                <a:sym typeface="Proxima Nova"/>
              </a:rPr>
              <a:t>stored and retrieved column-by-column</a:t>
            </a:r>
            <a:endParaRPr>
              <a:solidFill>
                <a:srgbClr val="CFE2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CFE2F3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accessing features</a:t>
            </a:r>
            <a:endParaRPr>
              <a:solidFill>
                <a:srgbClr val="CFE2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good for using data for </a:t>
            </a:r>
            <a:r>
              <a:rPr lang="en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analytic</a:t>
            </a: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tasks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</a:t>
            </a:r>
            <a:r>
              <a:rPr lang="en">
                <a:solidFill>
                  <a:srgbClr val="FF00FF"/>
                </a:solidFill>
              </a:rPr>
              <a:t>OLTP</a:t>
            </a:r>
            <a:r>
              <a:rPr lang="en"/>
              <a:t> vs. </a:t>
            </a:r>
            <a:r>
              <a:rPr lang="en">
                <a:solidFill>
                  <a:srgbClr val="0000FF"/>
                </a:solidFill>
              </a:rPr>
              <a:t>OLAP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" name="Google Shape;246;p34"/>
          <p:cNvCxnSpPr/>
          <p:nvPr/>
        </p:nvCxnSpPr>
        <p:spPr>
          <a:xfrm flipH="1">
            <a:off x="2277400" y="1020850"/>
            <a:ext cx="510300" cy="1040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7" name="Google Shape;247;p34"/>
          <p:cNvCxnSpPr/>
          <p:nvPr/>
        </p:nvCxnSpPr>
        <p:spPr>
          <a:xfrm rot="10800000">
            <a:off x="4503175" y="1032550"/>
            <a:ext cx="620700" cy="1017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4"/>
          <p:cNvSpPr txBox="1"/>
          <p:nvPr/>
        </p:nvSpPr>
        <p:spPr>
          <a:xfrm>
            <a:off x="893250" y="2171550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OnLine Transaction Processing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4196550" y="2171550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OnLine Analytical Processing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OLTP: OnLine Transaction Processing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311700" y="1152475"/>
            <a:ext cx="8520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handle a large number of small transactions?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ordering food, ordering rides, buying things online, transferring </a:t>
            </a:r>
            <a:r>
              <a:rPr lang="en">
                <a:solidFill>
                  <a:schemeClr val="dk1"/>
                </a:solidFill>
              </a:rPr>
              <a:t>money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Requirements: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tomicity: all the steps in a transaction fail or succeed as a group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If payment fails, don’t assign a driver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solation: concurrent transactions happen as if sequential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Don’t assign the same driver to two different requests that happen at the same 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Fast response time (e.g. milliseconds)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Operations: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INSERT, UPDATE, DELETE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7548450" y="1376450"/>
            <a:ext cx="147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See ACID: </a:t>
            </a:r>
            <a:r>
              <a:rPr lang="en" u="sng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tomicity, </a:t>
            </a:r>
            <a:r>
              <a:rPr lang="en" u="sng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onsistency, </a:t>
            </a:r>
            <a:r>
              <a:rPr lang="en" u="sng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solation, </a:t>
            </a:r>
            <a:r>
              <a:rPr lang="en" u="sng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urability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1489950" y="4109125"/>
            <a:ext cx="65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INSERT INTO RideTable(RideID, Username, DriverID, City, Month, Price)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VALUES ('10', 'memelord', '3932839',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'Stanford',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'July',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'20.4'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755825" y="4201525"/>
            <a:ext cx="6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Row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OLAP: </a:t>
            </a:r>
            <a:r>
              <a:rPr lang="en">
                <a:solidFill>
                  <a:srgbClr val="0000FF"/>
                </a:solidFill>
              </a:rPr>
              <a:t>OnLine Analytical Processing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get aggregated information from a large amount of data?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what’s the average ride price last month for riders at Stanford?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Requirements: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Can handle complex queries on large volumes of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Okay response time (seconds, minutes, even hours)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Operations: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Mostly SELECT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1489950" y="3710375"/>
            <a:ext cx="61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SELECT AVG(Price)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FROM RideTable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WHERE City =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'Stanford' AND Month = 'July'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02449" y="3818700"/>
            <a:ext cx="98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Column</a:t>
            </a:r>
            <a:endParaRPr sz="15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ETL</a:t>
            </a:r>
            <a:endParaRPr/>
          </a:p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013" y="1119100"/>
            <a:ext cx="5667975" cy="38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ETL (</a:t>
            </a:r>
            <a:r>
              <a:rPr lang="en" u="sng"/>
              <a:t>E</a:t>
            </a:r>
            <a:r>
              <a:rPr lang="en"/>
              <a:t>xtract, </a:t>
            </a:r>
            <a:r>
              <a:rPr lang="en" u="sng"/>
              <a:t>T</a:t>
            </a:r>
            <a:r>
              <a:rPr lang="en"/>
              <a:t>ransform, </a:t>
            </a:r>
            <a:r>
              <a:rPr lang="en" u="sng"/>
              <a:t>L</a:t>
            </a:r>
            <a:r>
              <a:rPr lang="en"/>
              <a:t>oad)</a:t>
            </a:r>
            <a:endParaRPr/>
          </a:p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868408" y="1648988"/>
            <a:ext cx="1918150" cy="1845525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OLTP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5250133" y="1648988"/>
            <a:ext cx="1918150" cy="1845525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OLAP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3272963" y="2109138"/>
            <a:ext cx="1689000" cy="9252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Extract,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Transform,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Load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945425" y="3831925"/>
            <a:ext cx="634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Transform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the meaty part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cleaning, validating, transposing, deriving values, joining from multiple sources, deduplicating, splitting, aggregating, etc.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3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39"/>
          <p:cNvSpPr txBox="1"/>
          <p:nvPr/>
        </p:nvSpPr>
        <p:spPr>
          <a:xfrm>
            <a:off x="337800" y="4922975"/>
            <a:ext cx="5995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30353"/>
                </a:solidFill>
              </a:rPr>
              <a:t>https://commons.wikimedia.org/wiki/File:Extract,_Transform,_Load_Data_Flow_Diagram.svg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50" y="99125"/>
            <a:ext cx="6093102" cy="47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/>
          <p:nvPr/>
        </p:nvSpPr>
        <p:spPr>
          <a:xfrm rot="5400000">
            <a:off x="4449550" y="2158725"/>
            <a:ext cx="154200" cy="251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/>
        </p:nvSpPr>
        <p:spPr>
          <a:xfrm>
            <a:off x="3619350" y="3568500"/>
            <a:ext cx="18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Often done in batch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structured vs. unstructured data</a:t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2" name="Google Shape;302;p40"/>
          <p:cNvGraphicFramePr/>
          <p:nvPr/>
        </p:nvGraphicFramePr>
        <p:xfrm>
          <a:off x="478875" y="146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Structured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Unstructured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Schema clearly defined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Whatever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Easy to search and analyze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Fast arrival (e.g. no need to clean up first)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only handle data with specific schema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handle data from any source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Schema changes will cause a lot of trouble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need to worry about schema changes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warehouse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lake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basics: structured vs. unstructured data</a:t>
            </a:r>
            <a:endParaRPr/>
          </a:p>
        </p:txBody>
      </p:sp>
      <p:sp>
        <p:nvSpPr>
          <p:cNvPr id="308" name="Google Shape;30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9" name="Google Shape;309;p41"/>
          <p:cNvGraphicFramePr/>
          <p:nvPr/>
        </p:nvGraphicFramePr>
        <p:xfrm>
          <a:off x="478875" y="146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Structured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Unstructured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Schema clearly defined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Whatever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Easy to search and analyze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Fast arrival (e.g. no need to clean up first)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only handle data with specific schema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handle data from any source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Schema changes will cause a lot of trouble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need to worry about schema changes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warehouse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lake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p41"/>
          <p:cNvSpPr txBox="1"/>
          <p:nvPr/>
        </p:nvSpPr>
        <p:spPr>
          <a:xfrm>
            <a:off x="1442800" y="3843325"/>
            <a:ext cx="608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	-&gt; </a:t>
            </a:r>
            <a:r>
              <a:rPr lang="en" sz="1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unstructured</a:t>
            </a:r>
            <a: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	-&gt; structured</a:t>
            </a:r>
            <a:endParaRPr sz="1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			    </a:t>
            </a: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want more flexibility</a:t>
            </a:r>
            <a:r>
              <a:rPr lang="en" sz="13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</a:t>
            </a:r>
            <a:r>
              <a:rPr lang="en" sz="13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tools &amp; infra standardized</a:t>
            </a:r>
            <a:endParaRPr sz="1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ETL 		-&gt; </a:t>
            </a:r>
            <a:r>
              <a:rPr lang="en" sz="19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ELT</a:t>
            </a:r>
            <a:r>
              <a:rPr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			-&gt; ETL</a:t>
            </a:r>
            <a:endParaRPr sz="1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41"/>
          <p:cNvSpPr/>
          <p:nvPr/>
        </p:nvSpPr>
        <p:spPr>
          <a:xfrm rot="5400000">
            <a:off x="3630651" y="3657454"/>
            <a:ext cx="145800" cy="1252200"/>
          </a:xfrm>
          <a:prstGeom prst="rightBrace">
            <a:avLst>
              <a:gd fmla="val 50000" name="adj1"/>
              <a:gd fmla="val 5023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 rot="5400000">
            <a:off x="5534276" y="3657454"/>
            <a:ext cx="145800" cy="1252200"/>
          </a:xfrm>
          <a:prstGeom prst="rightBrace">
            <a:avLst>
              <a:gd fmla="val 50000" name="adj1"/>
              <a:gd fmla="val 4744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078350" y="1028700"/>
            <a:ext cx="5959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Mind vs. data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Data engineering 101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Breakout exercise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Batch processing vs. stream processing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Creating training datasets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Programmatic labeling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Weak supervision &amp; more</a:t>
            </a:r>
            <a:endParaRPr b="0" sz="1800"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Breakout exercise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exercise (group of 5, 5 mins)</a:t>
            </a:r>
            <a:endParaRPr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do you stand on mind vs. data debate?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data be sufficient or would we need a breakthrough in ML to achieve human-level AI?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human-level AI even possible?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AGI possible?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500" y="1993300"/>
            <a:ext cx="4243176" cy="27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78350" y="1601150"/>
            <a:ext cx="38982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Batch processing vs. online processing</a:t>
            </a:r>
            <a:endParaRPr/>
          </a:p>
        </p:txBody>
      </p:sp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predictions: solution</a:t>
            </a:r>
            <a:endParaRPr/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Fast inference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model that can make predictions in the order of milliseconds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AutoNum type="arabicPeriod"/>
            </a:pPr>
            <a:r>
              <a:rPr lang="en" sz="1900">
                <a:solidFill>
                  <a:srgbClr val="FF00FF"/>
                </a:solidFill>
              </a:rPr>
              <a:t>Real-time pipeline</a:t>
            </a:r>
            <a:endParaRPr sz="1900">
              <a:solidFill>
                <a:srgbClr val="FF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500"/>
              <a:buAutoNum type="alphaLcPeriod"/>
            </a:pPr>
            <a:r>
              <a:rPr lang="en" sz="1500">
                <a:solidFill>
                  <a:srgbClr val="FF00FF"/>
                </a:solidFill>
              </a:rPr>
              <a:t>a pipeline that can process data, input it into model, and return a prediction in real-time</a:t>
            </a:r>
            <a:endParaRPr sz="1900">
              <a:solidFill>
                <a:srgbClr val="FF00FF"/>
              </a:solidFill>
            </a:endParaRPr>
          </a:p>
        </p:txBody>
      </p:sp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5"/>
          <p:cNvSpPr/>
          <p:nvPr/>
        </p:nvSpPr>
        <p:spPr>
          <a:xfrm>
            <a:off x="6509225" y="1266575"/>
            <a:ext cx="99300" cy="517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6707475" y="1325375"/>
            <a:ext cx="23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will cover in a later lecture!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pipeline: ride-sharing example</a:t>
            </a:r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detect whether a transaction is fraud, need features from: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transaction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user’s recent transactions (e.g. 7 days)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credit card’s recent transactions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recent in-app frauds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pipeline: ride-sharing example</a:t>
            </a:r>
            <a:endParaRPr/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detect whether a transaction is fraud, need features from: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transaction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user’s </a:t>
            </a:r>
            <a:r>
              <a:rPr lang="en">
                <a:solidFill>
                  <a:srgbClr val="FF00FF"/>
                </a:solidFill>
              </a:rPr>
              <a:t>recent</a:t>
            </a:r>
            <a:r>
              <a:rPr lang="en"/>
              <a:t> transactions (e.g. 7 days)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credit card’s </a:t>
            </a:r>
            <a:r>
              <a:rPr lang="en">
                <a:solidFill>
                  <a:srgbClr val="FF00FF"/>
                </a:solidFill>
              </a:rPr>
              <a:t>recent</a:t>
            </a:r>
            <a:r>
              <a:rPr lang="en"/>
              <a:t> transactions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recent</a:t>
            </a:r>
            <a:r>
              <a:rPr lang="en"/>
              <a:t> in-app frauds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 rotWithShape="1">
          <a:blip r:embed="rId3">
            <a:alphaModFix/>
          </a:blip>
          <a:srcRect b="25633" l="6672" r="1668" t="5534"/>
          <a:stretch/>
        </p:blipFill>
        <p:spPr>
          <a:xfrm>
            <a:off x="7479675" y="3347650"/>
            <a:ext cx="1541476" cy="14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/>
          <p:nvPr/>
        </p:nvSpPr>
        <p:spPr>
          <a:xfrm>
            <a:off x="5055150" y="2297175"/>
            <a:ext cx="2718900" cy="1531800"/>
          </a:xfrm>
          <a:prstGeom prst="flowChartMagneticTap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quickly access these features?</a:t>
            </a:r>
            <a:endParaRPr sz="2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storage</a:t>
            </a:r>
            <a:endParaRPr/>
          </a:p>
        </p:txBody>
      </p:sp>
      <p:sp>
        <p:nvSpPr>
          <p:cNvPr id="363" name="Google Shape;36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925"/>
            <a:ext cx="8839199" cy="26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storage</a:t>
            </a:r>
            <a:endParaRPr/>
          </a:p>
        </p:txBody>
      </p:sp>
      <p:sp>
        <p:nvSpPr>
          <p:cNvPr id="370" name="Google Shape;37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98" y="1671300"/>
            <a:ext cx="6132453" cy="1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700" y="3354835"/>
            <a:ext cx="6132448" cy="112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42825"/>
            <a:ext cx="2207890" cy="11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5" y="1721627"/>
            <a:ext cx="2125227" cy="10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static + dynamic features</a:t>
            </a:r>
            <a:endParaRPr/>
          </a:p>
        </p:txBody>
      </p:sp>
      <p:sp>
        <p:nvSpPr>
          <p:cNvPr id="380" name="Google Shape;38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1" name="Google Shape;381;p50"/>
          <p:cNvGraphicFramePr/>
          <p:nvPr/>
        </p:nvGraphicFramePr>
        <p:xfrm>
          <a:off x="1150950" y="15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Static data</a:t>
                      </a:r>
                      <a:endParaRPr b="1" sz="1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Streaming data</a:t>
                      </a:r>
                      <a:endParaRPr b="1" sz="1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CSV, PARQUET, etc.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Kafka, Kinesis, etc.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Bounded: know when a job finishes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Unbounded: never finish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Static features: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age, gender, job, city, income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when account was created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features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locations in the last 10 minutes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recent activities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be processed in batch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e.g. SQL, MapReduce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Processed as events arrive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e.g. Apache Flink, Samza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</a:t>
            </a:r>
            <a:endParaRPr/>
          </a:p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75" y="1514000"/>
            <a:ext cx="6382250" cy="22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Mind vs. data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</a:t>
            </a:r>
            <a:endParaRPr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75" y="1514000"/>
            <a:ext cx="6382250" cy="22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/>
        </p:nvSpPr>
        <p:spPr>
          <a:xfrm>
            <a:off x="546450" y="4316725"/>
            <a:ext cx="844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⚠⚠ A common source of errors in production ⚠⚠</a:t>
            </a:r>
            <a:endParaRPr sz="2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pipelines: example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950"/>
            <a:ext cx="8839198" cy="2278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5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53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with Flink in Weibo</a:t>
            </a:r>
            <a:r>
              <a:rPr lang="en" sz="1000">
                <a:solidFill>
                  <a:srgbClr val="030353"/>
                </a:solidFill>
              </a:rPr>
              <a:t> (Qian Yu, QCon 2019)</a:t>
            </a:r>
            <a:endParaRPr sz="1000">
              <a:solidFill>
                <a:srgbClr val="030353"/>
              </a:solidFill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1" name="Google Shape;411;p54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54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with Flink in Weibo</a:t>
            </a:r>
            <a:r>
              <a:rPr lang="en" sz="1000">
                <a:solidFill>
                  <a:srgbClr val="030353"/>
                </a:solidFill>
              </a:rPr>
              <a:t> (Qian Yu, QCon 2019)</a:t>
            </a:r>
            <a:endParaRPr sz="1000">
              <a:solidFill>
                <a:srgbClr val="030353"/>
              </a:solidFill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5" y="537150"/>
            <a:ext cx="8894852" cy="406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ft. REST APIs</a:t>
            </a:r>
            <a:endParaRPr/>
          </a:p>
        </p:txBody>
      </p: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50" y="1279925"/>
            <a:ext cx="7721276" cy="365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APIs: request-driven</a:t>
            </a:r>
            <a:endParaRPr/>
          </a:p>
        </p:txBody>
      </p:sp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50" y="1888475"/>
            <a:ext cx="1334475" cy="1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225" y="1888475"/>
            <a:ext cx="1334475" cy="1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1646363" y="3386475"/>
            <a:ext cx="1060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6327275" y="3386475"/>
            <a:ext cx="1060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1" name="Google Shape;431;p56"/>
          <p:cNvCxnSpPr/>
          <p:nvPr/>
        </p:nvCxnSpPr>
        <p:spPr>
          <a:xfrm flipH="1" rot="10800000">
            <a:off x="3271125" y="2257775"/>
            <a:ext cx="2500200" cy="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6"/>
          <p:cNvSpPr txBox="1"/>
          <p:nvPr/>
        </p:nvSpPr>
        <p:spPr>
          <a:xfrm>
            <a:off x="3560975" y="1617950"/>
            <a:ext cx="1571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POST, GET, etc.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3" name="Google Shape;433;p56"/>
          <p:cNvCxnSpPr/>
          <p:nvPr/>
        </p:nvCxnSpPr>
        <p:spPr>
          <a:xfrm flipH="1">
            <a:off x="3260325" y="2797550"/>
            <a:ext cx="2466900" cy="2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6"/>
          <p:cNvSpPr txBox="1"/>
          <p:nvPr/>
        </p:nvSpPr>
        <p:spPr>
          <a:xfrm>
            <a:off x="3560975" y="2915800"/>
            <a:ext cx="1571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1508929" y="4290025"/>
            <a:ext cx="6024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Server has to listen for the request to register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Inter-service communication</a:t>
            </a:r>
            <a:endParaRPr/>
          </a:p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7"/>
          <p:cNvSpPr/>
          <p:nvPr/>
        </p:nvSpPr>
        <p:spPr>
          <a:xfrm>
            <a:off x="2280550" y="1613550"/>
            <a:ext cx="1329625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Rider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57"/>
          <p:cNvSpPr/>
          <p:nvPr/>
        </p:nvSpPr>
        <p:spPr>
          <a:xfrm>
            <a:off x="5767125" y="1613550"/>
            <a:ext cx="1280050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Driver 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57"/>
          <p:cNvSpPr/>
          <p:nvPr/>
        </p:nvSpPr>
        <p:spPr>
          <a:xfrm>
            <a:off x="4040950" y="3186750"/>
            <a:ext cx="1254350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Price optimization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3500600" y="3994475"/>
            <a:ext cx="2312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Need ride demand &amp; driver availability to set price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6152700" y="2465350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Need ride demand &amp; price to incentivize drivers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7" name="Google Shape;447;p57"/>
          <p:cNvCxnSpPr/>
          <p:nvPr/>
        </p:nvCxnSpPr>
        <p:spPr>
          <a:xfrm>
            <a:off x="3841450" y="1773250"/>
            <a:ext cx="1740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8" name="Google Shape;448;p57"/>
          <p:cNvCxnSpPr/>
          <p:nvPr/>
        </p:nvCxnSpPr>
        <p:spPr>
          <a:xfrm>
            <a:off x="3852775" y="2024750"/>
            <a:ext cx="1740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9" name="Google Shape;449;p57"/>
          <p:cNvCxnSpPr/>
          <p:nvPr/>
        </p:nvCxnSpPr>
        <p:spPr>
          <a:xfrm>
            <a:off x="3704400" y="2318450"/>
            <a:ext cx="473700" cy="78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0" name="Google Shape;450;p57"/>
          <p:cNvCxnSpPr/>
          <p:nvPr/>
        </p:nvCxnSpPr>
        <p:spPr>
          <a:xfrm>
            <a:off x="3500588" y="2444350"/>
            <a:ext cx="473700" cy="78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1" name="Google Shape;451;p57"/>
          <p:cNvCxnSpPr/>
          <p:nvPr/>
        </p:nvCxnSpPr>
        <p:spPr>
          <a:xfrm flipH="1">
            <a:off x="5361950" y="2465363"/>
            <a:ext cx="528600" cy="83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2" name="Google Shape;452;p57"/>
          <p:cNvCxnSpPr/>
          <p:nvPr/>
        </p:nvCxnSpPr>
        <p:spPr>
          <a:xfrm flipH="1" rot="10800000">
            <a:off x="5229225" y="2362550"/>
            <a:ext cx="440700" cy="69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53" name="Google Shape;453;p57"/>
          <p:cNvSpPr txBox="1"/>
          <p:nvPr/>
        </p:nvSpPr>
        <p:spPr>
          <a:xfrm>
            <a:off x="1547075" y="2513825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Need driver availability &amp; price to show riders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34" y="1711525"/>
            <a:ext cx="236575" cy="2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75" y="1711525"/>
            <a:ext cx="236575" cy="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997" y="1687300"/>
            <a:ext cx="236575" cy="2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38" y="1687300"/>
            <a:ext cx="236575" cy="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484" y="3253925"/>
            <a:ext cx="236575" cy="2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25" y="3253925"/>
            <a:ext cx="236575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Request-driven: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/>
          <p:nvPr/>
        </p:nvSpPr>
        <p:spPr>
          <a:xfrm>
            <a:off x="5407825" y="1817351"/>
            <a:ext cx="906017" cy="497547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Rider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7871808" y="1817351"/>
            <a:ext cx="906017" cy="497547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Driver management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6624991" y="2927779"/>
            <a:ext cx="906017" cy="497547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Price optimization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9" name="Google Shape;469;p58"/>
          <p:cNvCxnSpPr/>
          <p:nvPr/>
        </p:nvCxnSpPr>
        <p:spPr>
          <a:xfrm>
            <a:off x="6480892" y="1930074"/>
            <a:ext cx="1257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0" name="Google Shape;470;p58"/>
          <p:cNvCxnSpPr/>
          <p:nvPr/>
        </p:nvCxnSpPr>
        <p:spPr>
          <a:xfrm>
            <a:off x="6489072" y="2107592"/>
            <a:ext cx="1257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71" name="Google Shape;471;p58"/>
          <p:cNvCxnSpPr/>
          <p:nvPr/>
        </p:nvCxnSpPr>
        <p:spPr>
          <a:xfrm>
            <a:off x="6381901" y="2314898"/>
            <a:ext cx="342000" cy="55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2" name="Google Shape;472;p58"/>
          <p:cNvCxnSpPr/>
          <p:nvPr/>
        </p:nvCxnSpPr>
        <p:spPr>
          <a:xfrm>
            <a:off x="6234687" y="2403763"/>
            <a:ext cx="342000" cy="55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3" name="Google Shape;473;p58"/>
          <p:cNvCxnSpPr/>
          <p:nvPr/>
        </p:nvCxnSpPr>
        <p:spPr>
          <a:xfrm flipH="1">
            <a:off x="7579358" y="2418594"/>
            <a:ext cx="381600" cy="59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4" name="Google Shape;474;p58"/>
          <p:cNvCxnSpPr/>
          <p:nvPr/>
        </p:nvCxnSpPr>
        <p:spPr>
          <a:xfrm flipH="1" rot="10800000">
            <a:off x="7483282" y="2345608"/>
            <a:ext cx="318600" cy="49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5" name="Google Shape;475;p58"/>
          <p:cNvSpPr txBox="1"/>
          <p:nvPr/>
        </p:nvSpPr>
        <p:spPr>
          <a:xfrm>
            <a:off x="657025" y="1718175"/>
            <a:ext cx="41229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How to map data transformations through the entire system?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How to debug?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Event-driven: publish/subscribe</a:t>
            </a:r>
            <a:endParaRPr/>
          </a:p>
        </p:txBody>
      </p:sp>
      <p:sp>
        <p:nvSpPr>
          <p:cNvPr id="481" name="Google Shape;48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9"/>
          <p:cNvSpPr txBox="1"/>
          <p:nvPr/>
        </p:nvSpPr>
        <p:spPr>
          <a:xfrm>
            <a:off x="1056875" y="1391638"/>
            <a:ext cx="7317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All services publish to a stream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All services subscribe to this stream to get info they need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59"/>
          <p:cNvSpPr/>
          <p:nvPr/>
        </p:nvSpPr>
        <p:spPr>
          <a:xfrm>
            <a:off x="2250625" y="2278825"/>
            <a:ext cx="1314300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Rider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5721875" y="2278825"/>
            <a:ext cx="1343275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Driver 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4098025" y="4017225"/>
            <a:ext cx="1254350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Price optimization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59"/>
          <p:cNvSpPr/>
          <p:nvPr/>
        </p:nvSpPr>
        <p:spPr>
          <a:xfrm>
            <a:off x="4273625" y="2846038"/>
            <a:ext cx="903150" cy="781975"/>
          </a:xfrm>
          <a:prstGeom prst="flowChartMagneticDisk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</a:t>
            </a:r>
            <a:endParaRPr b="1"/>
          </a:p>
        </p:txBody>
      </p:sp>
      <p:cxnSp>
        <p:nvCxnSpPr>
          <p:cNvPr id="487" name="Google Shape;487;p59"/>
          <p:cNvCxnSpPr>
            <a:stCxn id="483" idx="3"/>
          </p:cNvCxnSpPr>
          <p:nvPr/>
        </p:nvCxnSpPr>
        <p:spPr>
          <a:xfrm>
            <a:off x="3564925" y="2631275"/>
            <a:ext cx="708600" cy="57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8" name="Google Shape;488;p59"/>
          <p:cNvCxnSpPr>
            <a:stCxn id="484" idx="1"/>
            <a:endCxn id="486" idx="4"/>
          </p:cNvCxnSpPr>
          <p:nvPr/>
        </p:nvCxnSpPr>
        <p:spPr>
          <a:xfrm flipH="1">
            <a:off x="5176775" y="2631275"/>
            <a:ext cx="545100" cy="60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9" name="Google Shape;489;p59"/>
          <p:cNvCxnSpPr>
            <a:stCxn id="486" idx="3"/>
            <a:endCxn id="485" idx="0"/>
          </p:cNvCxnSpPr>
          <p:nvPr/>
        </p:nvCxnSpPr>
        <p:spPr>
          <a:xfrm>
            <a:off x="4725200" y="3628013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Event-driven: pubsub*</a:t>
            </a:r>
            <a:endParaRPr/>
          </a:p>
        </p:txBody>
      </p:sp>
      <p:sp>
        <p:nvSpPr>
          <p:cNvPr id="495" name="Google Shape;49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0"/>
          <p:cNvSpPr/>
          <p:nvPr/>
        </p:nvSpPr>
        <p:spPr>
          <a:xfrm>
            <a:off x="2256600" y="2278825"/>
            <a:ext cx="1308325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Rider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5721875" y="2278825"/>
            <a:ext cx="1308325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Driver management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60"/>
          <p:cNvSpPr/>
          <p:nvPr/>
        </p:nvSpPr>
        <p:spPr>
          <a:xfrm>
            <a:off x="4098025" y="4017225"/>
            <a:ext cx="1254350" cy="704900"/>
          </a:xfrm>
          <a:prstGeom prst="flowChartProcess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Price optimization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60"/>
          <p:cNvSpPr/>
          <p:nvPr/>
        </p:nvSpPr>
        <p:spPr>
          <a:xfrm>
            <a:off x="4273625" y="2846038"/>
            <a:ext cx="903150" cy="781975"/>
          </a:xfrm>
          <a:prstGeom prst="flowChartMagneticDisk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</a:t>
            </a:r>
            <a:endParaRPr b="1"/>
          </a:p>
        </p:txBody>
      </p:sp>
      <p:cxnSp>
        <p:nvCxnSpPr>
          <p:cNvPr id="500" name="Google Shape;500;p60"/>
          <p:cNvCxnSpPr>
            <a:stCxn id="496" idx="3"/>
          </p:cNvCxnSpPr>
          <p:nvPr/>
        </p:nvCxnSpPr>
        <p:spPr>
          <a:xfrm>
            <a:off x="3564925" y="2631275"/>
            <a:ext cx="708600" cy="57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1" name="Google Shape;501;p60"/>
          <p:cNvCxnSpPr>
            <a:stCxn id="497" idx="1"/>
            <a:endCxn id="499" idx="4"/>
          </p:cNvCxnSpPr>
          <p:nvPr/>
        </p:nvCxnSpPr>
        <p:spPr>
          <a:xfrm flipH="1">
            <a:off x="5176775" y="2631275"/>
            <a:ext cx="545100" cy="60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2" name="Google Shape;502;p60"/>
          <p:cNvCxnSpPr>
            <a:stCxn id="499" idx="3"/>
            <a:endCxn id="498" idx="0"/>
          </p:cNvCxnSpPr>
          <p:nvPr/>
        </p:nvCxnSpPr>
        <p:spPr>
          <a:xfrm>
            <a:off x="4725200" y="3628013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03" name="Google Shape;503;p60"/>
          <p:cNvSpPr txBox="1"/>
          <p:nvPr/>
        </p:nvSpPr>
        <p:spPr>
          <a:xfrm>
            <a:off x="1056875" y="1391638"/>
            <a:ext cx="7317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Data flows through this stream, can monitor data transformations through the entire system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4" name="Google Shape;504;p6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60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There are other streaming models, e.g. message queue</a:t>
            </a:r>
            <a:endParaRPr sz="1000"/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 not at scale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predictions work fine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predictions would work better but they don’t know that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25" y="678625"/>
            <a:ext cx="6807751" cy="42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287850" y="1995400"/>
            <a:ext cx="328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Intelligent model architectures that took researchers their entire PhDs to design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280000" y="1995400"/>
            <a:ext cx="249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Terabytes of data scraped from Reddit in a week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938925" y="3810825"/>
            <a:ext cx="1414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Zoom poll!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650" y="3153550"/>
            <a:ext cx="3211916" cy="16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initial investment on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Mental shift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 incompatibility</a:t>
            </a:r>
            <a:endParaRPr/>
          </a:p>
        </p:txBody>
      </p:sp>
      <p:sp>
        <p:nvSpPr>
          <p:cNvPr id="519" name="Google Shape;51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pipeline: case study with Uber</a:t>
            </a:r>
            <a:endParaRPr/>
          </a:p>
        </p:txBody>
      </p:sp>
      <p:sp>
        <p:nvSpPr>
          <p:cNvPr id="525" name="Google Shape;52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75" y="1152475"/>
            <a:ext cx="6489075" cy="356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6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63"/>
          <p:cNvSpPr txBox="1"/>
          <p:nvPr/>
        </p:nvSpPr>
        <p:spPr>
          <a:xfrm>
            <a:off x="337800" y="4922975"/>
            <a:ext cx="6589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Uber’s Big Data Platform: 100+ Petabytes with Minute Latency</a:t>
            </a:r>
            <a:r>
              <a:rPr lang="en" sz="1000"/>
              <a:t> (Reza Shiftehfar, Uber Engineering Blog 2018)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63"/>
          <p:cNvSpPr txBox="1"/>
          <p:nvPr/>
        </p:nvSpPr>
        <p:spPr>
          <a:xfrm>
            <a:off x="247763" y="2387100"/>
            <a:ext cx="107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e.g.</a:t>
            </a:r>
            <a:b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JSON blobs</a:t>
            </a:r>
            <a:endParaRPr sz="12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247763" y="3710113"/>
            <a:ext cx="107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e.g. transactions</a:t>
            </a:r>
            <a:endParaRPr sz="12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26" y="0"/>
            <a:ext cx="33985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Creating training datasets</a:t>
            </a:r>
            <a:endParaRPr/>
          </a:p>
        </p:txBody>
      </p:sp>
      <p:sp>
        <p:nvSpPr>
          <p:cNvPr id="542" name="Google Shape;54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Data: full of potential for biases ⚠</a:t>
            </a:r>
            <a:endParaRPr/>
          </a:p>
        </p:txBody>
      </p:sp>
      <p:sp>
        <p:nvSpPr>
          <p:cNvPr id="548" name="Google Shape;54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sampling/selection biases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under/over-representation of subgroups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biases embedded in historical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labeling biases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549" name="Google Shape;54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6"/>
          <p:cNvSpPr txBox="1"/>
          <p:nvPr/>
        </p:nvSpPr>
        <p:spPr>
          <a:xfrm>
            <a:off x="4572000" y="2753475"/>
            <a:ext cx="33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Algorithmic biases not covered (yet)!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Partition: </a:t>
            </a:r>
            <a:r>
              <a:rPr lang="en"/>
              <a:t>shuffle then split</a:t>
            </a:r>
            <a:endParaRPr/>
          </a:p>
        </p:txBody>
      </p:sp>
      <p:sp>
        <p:nvSpPr>
          <p:cNvPr id="556" name="Google Shape;55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7" name="Google Shape;557;p67"/>
          <p:cNvGraphicFramePr/>
          <p:nvPr/>
        </p:nvGraphicFramePr>
        <p:xfrm>
          <a:off x="1877650" y="16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205525"/>
                <a:gridCol w="1260550"/>
                <a:gridCol w="1304625"/>
                <a:gridCol w="1150450"/>
                <a:gridCol w="1106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58" name="Google Shape;558;p67"/>
          <p:cNvCxnSpPr/>
          <p:nvPr/>
        </p:nvCxnSpPr>
        <p:spPr>
          <a:xfrm flipH="1" rot="10800000">
            <a:off x="837050" y="2367900"/>
            <a:ext cx="7214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67"/>
          <p:cNvCxnSpPr/>
          <p:nvPr/>
        </p:nvCxnSpPr>
        <p:spPr>
          <a:xfrm flipH="1" rot="10800000">
            <a:off x="837050" y="2797825"/>
            <a:ext cx="7214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67"/>
          <p:cNvSpPr txBox="1"/>
          <p:nvPr/>
        </p:nvSpPr>
        <p:spPr>
          <a:xfrm>
            <a:off x="903125" y="201095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Test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67"/>
          <p:cNvSpPr txBox="1"/>
          <p:nvPr/>
        </p:nvSpPr>
        <p:spPr>
          <a:xfrm>
            <a:off x="903125" y="238830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Valid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903125" y="281825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1971425" y="4201075"/>
            <a:ext cx="551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Aim for similar distributions of labels across splits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e.g. each split has 90% NEGATIVE, 10% POSITIVE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Partition: shuffle then split</a:t>
            </a:r>
            <a:endParaRPr/>
          </a:p>
        </p:txBody>
      </p:sp>
      <p:sp>
        <p:nvSpPr>
          <p:cNvPr id="569" name="Google Shape;56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0" name="Google Shape;570;p68"/>
          <p:cNvGraphicFramePr/>
          <p:nvPr/>
        </p:nvGraphicFramePr>
        <p:xfrm>
          <a:off x="1877650" y="16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205525"/>
                <a:gridCol w="1260550"/>
                <a:gridCol w="1304625"/>
                <a:gridCol w="1150450"/>
                <a:gridCol w="1106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71" name="Google Shape;571;p68"/>
          <p:cNvCxnSpPr/>
          <p:nvPr/>
        </p:nvCxnSpPr>
        <p:spPr>
          <a:xfrm flipH="1" rot="10800000">
            <a:off x="837050" y="2367900"/>
            <a:ext cx="7214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8"/>
          <p:cNvCxnSpPr/>
          <p:nvPr/>
        </p:nvCxnSpPr>
        <p:spPr>
          <a:xfrm flipH="1" rot="10800000">
            <a:off x="837050" y="2797825"/>
            <a:ext cx="72141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68"/>
          <p:cNvSpPr txBox="1"/>
          <p:nvPr/>
        </p:nvSpPr>
        <p:spPr>
          <a:xfrm>
            <a:off x="903125" y="201095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Test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68"/>
          <p:cNvSpPr txBox="1"/>
          <p:nvPr/>
        </p:nvSpPr>
        <p:spPr>
          <a:xfrm>
            <a:off x="903125" y="238830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Valid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68"/>
          <p:cNvSpPr txBox="1"/>
          <p:nvPr/>
        </p:nvSpPr>
        <p:spPr>
          <a:xfrm>
            <a:off x="903125" y="2818250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Train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68"/>
          <p:cNvSpPr txBox="1"/>
          <p:nvPr/>
        </p:nvSpPr>
        <p:spPr>
          <a:xfrm>
            <a:off x="1829050" y="4253225"/>
            <a:ext cx="50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 Not representative of real-world usage! ⚠</a:t>
            </a:r>
            <a:endParaRPr b="1"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8"/>
          <p:cNvSpPr/>
          <p:nvPr/>
        </p:nvSpPr>
        <p:spPr>
          <a:xfrm>
            <a:off x="1877650" y="1182863"/>
            <a:ext cx="4947300" cy="2863200"/>
          </a:xfrm>
          <a:prstGeom prst="mathMultiply">
            <a:avLst>
              <a:gd fmla="val 23520" name="adj1"/>
            </a:avLst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partition</a:t>
            </a:r>
            <a:endParaRPr/>
          </a:p>
        </p:txBody>
      </p:sp>
      <p:sp>
        <p:nvSpPr>
          <p:cNvPr id="583" name="Google Shape;58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4" name="Google Shape;584;p69"/>
          <p:cNvGraphicFramePr/>
          <p:nvPr/>
        </p:nvGraphicFramePr>
        <p:xfrm>
          <a:off x="1877650" y="16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205525"/>
                <a:gridCol w="1260550"/>
                <a:gridCol w="1304625"/>
                <a:gridCol w="1150450"/>
                <a:gridCol w="1106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 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X14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X24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X34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X44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X54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85" name="Google Shape;585;p69"/>
          <p:cNvCxnSpPr/>
          <p:nvPr/>
        </p:nvCxnSpPr>
        <p:spPr>
          <a:xfrm flipH="1" rot="10800000">
            <a:off x="6812350" y="2793625"/>
            <a:ext cx="20220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9"/>
          <p:cNvSpPr txBox="1"/>
          <p:nvPr/>
        </p:nvSpPr>
        <p:spPr>
          <a:xfrm>
            <a:off x="7870500" y="2222413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Valid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4868725" y="975725"/>
            <a:ext cx="10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Train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69"/>
          <p:cNvSpPr txBox="1"/>
          <p:nvPr/>
        </p:nvSpPr>
        <p:spPr>
          <a:xfrm>
            <a:off x="7905150" y="2984125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Test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split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9" name="Google Shape;589;p69"/>
          <p:cNvCxnSpPr/>
          <p:nvPr/>
        </p:nvCxnSpPr>
        <p:spPr>
          <a:xfrm>
            <a:off x="6792550" y="1050300"/>
            <a:ext cx="19800" cy="3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better partition</a:t>
            </a:r>
            <a:endParaRPr/>
          </a:p>
        </p:txBody>
      </p:sp>
      <p:sp>
        <p:nvSpPr>
          <p:cNvPr id="595" name="Google Shape;59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train splits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on data from 6 months, 1 month, 1 week ago and validate on today data to see how worse performance gets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valid/test splits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 performance on different slices of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Different subgroups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Critical slices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e.g. object detection for self-driving cars: accuracy on road surfaces with cyclists is more important</a:t>
            </a:r>
            <a:endParaRPr/>
          </a:p>
        </p:txBody>
      </p:sp>
      <p:sp>
        <p:nvSpPr>
          <p:cNvPr id="596" name="Google Shape;59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More data isn’t always better</a:t>
            </a:r>
            <a:r>
              <a:rPr lang="en"/>
              <a:t> </a:t>
            </a:r>
            <a:r>
              <a:rPr lang="en"/>
              <a:t>⚠</a:t>
            </a:r>
            <a:endParaRPr/>
          </a:p>
        </p:txBody>
      </p:sp>
      <p:sp>
        <p:nvSpPr>
          <p:cNvPr id="602" name="Google Shape;60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71"/>
          <p:cNvSpPr txBox="1"/>
          <p:nvPr/>
        </p:nvSpPr>
        <p:spPr>
          <a:xfrm>
            <a:off x="1837350" y="3965600"/>
            <a:ext cx="54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🧠 Idea </a:t>
            </a: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🧠</a:t>
            </a: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: crowdsource data to get 1 million labels!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4" name="Google Shape;6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926" y="1052313"/>
            <a:ext cx="5272824" cy="27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147825"/>
            <a:ext cx="22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717775"/>
            <a:ext cx="4132200" cy="4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“Data is profoundly dumb.”</a:t>
            </a:r>
            <a:br>
              <a:rPr lang="en"/>
            </a:br>
            <a:r>
              <a:rPr i="1" lang="en" sz="1200"/>
              <a:t>Judea Pearl, </a:t>
            </a:r>
            <a:r>
              <a:rPr i="1" lang="en" sz="1200" u="sng">
                <a:solidFill>
                  <a:schemeClr val="hlink"/>
                </a:solidFill>
                <a:hlinkClick r:id="rId3"/>
              </a:rPr>
              <a:t>Mind over data - The Book of Why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“Huge computation and massive amount of data, ... with simple learning device, … [create] incredibly bad learners. … Structure allows us to design systems that can learn more from less data.”</a:t>
            </a:r>
            <a:br>
              <a:rPr lang="en" sz="1400"/>
            </a:br>
            <a:r>
              <a:rPr i="1" lang="en" sz="1200"/>
              <a:t>Chris Manning, </a:t>
            </a:r>
            <a:r>
              <a:rPr i="1" lang="en" sz="1200" u="sng">
                <a:solidFill>
                  <a:schemeClr val="hlink"/>
                </a:solidFill>
                <a:hlinkClick r:id="rId4"/>
              </a:rPr>
              <a:t>Deep Learning and Innate Priors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633075" y="147825"/>
            <a:ext cx="22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633075" y="717775"/>
            <a:ext cx="4388100" cy="4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“General methods that leverage computation are ultimately the most effective, and by a large margin ... Human-knowledge approach tends to complicate methods in ways that make them less suited to taking advantage of general methods leveraging computation.”</a:t>
            </a:r>
            <a:br>
              <a:rPr lang="en"/>
            </a:br>
            <a:r>
              <a:rPr i="1" lang="en" sz="1200"/>
              <a:t>Richard Sutton, </a:t>
            </a:r>
            <a:r>
              <a:rPr i="1" lang="en" sz="1200" u="sng">
                <a:solidFill>
                  <a:schemeClr val="hlink"/>
                </a:solidFill>
                <a:hlinkClick r:id="rId5"/>
              </a:rPr>
              <a:t>Bitter Lesson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“We don’t have better algorithms. We just have more data.”</a:t>
            </a:r>
            <a:br>
              <a:rPr lang="en" sz="1600"/>
            </a:br>
            <a:r>
              <a:rPr i="1" lang="en" sz="1200"/>
              <a:t>Peter Norvig, </a:t>
            </a:r>
            <a:r>
              <a:rPr i="1" lang="en" sz="1200" u="sng">
                <a:solidFill>
                  <a:schemeClr val="hlink"/>
                </a:solidFill>
                <a:hlinkClick r:id="rId6"/>
              </a:rPr>
              <a:t>The Unreasonable Effectiveness of Data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“Imposing structure requires us to make certain assumptions, which are invariably wrong for at least some portion of the data.”</a:t>
            </a:r>
            <a:br>
              <a:rPr lang="en" sz="1200"/>
            </a:br>
            <a:r>
              <a:rPr i="1" lang="en" sz="1200"/>
              <a:t>Yann LeCun, </a:t>
            </a:r>
            <a:r>
              <a:rPr i="1"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 and Innate Priors</a:t>
            </a:r>
            <a:endParaRPr i="1" sz="12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25" y="1380425"/>
            <a:ext cx="2946675" cy="19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</a:t>
            </a:r>
            <a:r>
              <a:rPr lang="en"/>
              <a:t>More data isn’t always better </a:t>
            </a:r>
            <a:r>
              <a:rPr lang="en"/>
              <a:t>⚠</a:t>
            </a:r>
            <a:endParaRPr/>
          </a:p>
        </p:txBody>
      </p:sp>
      <p:sp>
        <p:nvSpPr>
          <p:cNvPr id="610" name="Google Shape;61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2"/>
          <p:cNvSpPr txBox="1"/>
          <p:nvPr/>
        </p:nvSpPr>
        <p:spPr>
          <a:xfrm>
            <a:off x="2569150" y="3965600"/>
            <a:ext cx="36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the model getting worse?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2" name="Google Shape;6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50" y="1128125"/>
            <a:ext cx="5283302" cy="26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Label sources with varying accuracy ⚠</a:t>
            </a:r>
            <a:endParaRPr/>
          </a:p>
        </p:txBody>
      </p:sp>
      <p:sp>
        <p:nvSpPr>
          <p:cNvPr id="618" name="Google Shape;61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3"/>
          <p:cNvSpPr txBox="1"/>
          <p:nvPr/>
        </p:nvSpPr>
        <p:spPr>
          <a:xfrm>
            <a:off x="2009650" y="3965600"/>
            <a:ext cx="543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100K labels: internally labeled, high accuracy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1M labels: crowdsourced, noisy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50" y="1128125"/>
            <a:ext cx="5283302" cy="26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multiplicity: example</a:t>
            </a:r>
            <a:endParaRPr/>
          </a:p>
        </p:txBody>
      </p:sp>
      <p:sp>
        <p:nvSpPr>
          <p:cNvPr id="626" name="Google Shape;62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Task: label all entities in the following sentence: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Darth Sidious, known simply as the Emperor, was a Dark Lord of the Sith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who reigned over the galaxy as Galactic Emperor of the First Galactic Empire.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7" name="Google Shape;62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multiplicity: example</a:t>
            </a:r>
            <a:endParaRPr/>
          </a:p>
        </p:txBody>
      </p:sp>
      <p:sp>
        <p:nvSpPr>
          <p:cNvPr id="633" name="Google Shape;63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Task: label all entities in the following sentence: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Darth Sidious, known simply as the Emperor, was a Dark Lord of the Sith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who reigned over the galaxy as Galactic Emperor of the First Galactic Empire.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4" name="Google Shape;63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5" name="Google Shape;635;p75"/>
          <p:cNvGraphicFramePr/>
          <p:nvPr/>
        </p:nvGraphicFramePr>
        <p:xfrm>
          <a:off x="702188" y="24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{F1D93950-7AA7-4B94-9C93-69B769A2D8D0}</a:tableStyleId>
              </a:tblPr>
              <a:tblGrid>
                <a:gridCol w="919050"/>
                <a:gridCol w="930925"/>
                <a:gridCol w="60172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Annotator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entities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Annotation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Darth Sidious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], known simply as the Emperor, was a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Dark Lord of the Sith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 who reigned over the galaxy as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Galactic Emperor of the First Galactic Empire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Darth Sidious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], known simply as the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Emperor]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, was a 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[Dark Lord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 of the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Sith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 who reigned over the galaxy as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Galactic Emperor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 of the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First Galactic Empire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].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Darth Sidious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], known simply as the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Emperor]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, was a 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[Dark Lord of the Sith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 who reigned over the galaxy as [</a:t>
                      </a: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Galactic Emperor of the First Galactic Empire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].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36" name="Google Shape;636;p75"/>
          <p:cNvSpPr txBox="1"/>
          <p:nvPr/>
        </p:nvSpPr>
        <p:spPr>
          <a:xfrm>
            <a:off x="5275675" y="485375"/>
            <a:ext cx="36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Zoom poll: which annotator is correct?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multiplicity</a:t>
            </a:r>
            <a:endParaRPr/>
          </a:p>
        </p:txBody>
      </p:sp>
      <p:sp>
        <p:nvSpPr>
          <p:cNvPr id="642" name="Google Shape;642;p76"/>
          <p:cNvSpPr txBox="1"/>
          <p:nvPr>
            <p:ph idx="1" type="body"/>
          </p:nvPr>
        </p:nvSpPr>
        <p:spPr>
          <a:xfrm>
            <a:off x="311700" y="1737400"/>
            <a:ext cx="85206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More expertise required (more difficult to label), more room for disagreement!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If experts can’t agree on a label, time to rethink human-level performance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3" name="Google Shape;64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multiplicity: solution</a:t>
            </a:r>
            <a:endParaRPr/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problem 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Annotation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lineage: track where data/labels come from</a:t>
            </a:r>
            <a:endParaRPr/>
          </a:p>
        </p:txBody>
      </p:sp>
      <p:sp>
        <p:nvSpPr>
          <p:cNvPr id="650" name="Google Shape;65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multiplicity: solution</a:t>
            </a:r>
            <a:endParaRPr/>
          </a:p>
        </p:txBody>
      </p:sp>
      <p:sp>
        <p:nvSpPr>
          <p:cNvPr id="656" name="Google Shape;656;p78"/>
          <p:cNvSpPr txBox="1"/>
          <p:nvPr>
            <p:ph idx="1" type="body"/>
          </p:nvPr>
        </p:nvSpPr>
        <p:spPr>
          <a:xfrm>
            <a:off x="311700" y="1152475"/>
            <a:ext cx="8520600" cy="3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Clear problem definition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Annotation training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Data lineage: track where data/labels come from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methods with noisy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Learning with Noisy Labels</a:t>
            </a:r>
            <a:r>
              <a:rPr lang="en"/>
              <a:t> (</a:t>
            </a:r>
            <a:r>
              <a:rPr lang="en">
                <a:solidFill>
                  <a:schemeClr val="dk1"/>
                </a:solidFill>
              </a:rPr>
              <a:t>Natarajan et al., 2013)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Loss factorization, weakly supervised learning and label noise robustness</a:t>
            </a:r>
            <a:r>
              <a:rPr lang="en">
                <a:solidFill>
                  <a:schemeClr val="dk1"/>
                </a:solidFill>
              </a:rPr>
              <a:t> (Patrini et al., 2016)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Cost-Sensitive Learning with Noisy Labels</a:t>
            </a:r>
            <a:r>
              <a:rPr lang="en"/>
              <a:t> (Natarajan et al., 2018)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Confident Learning: Estimating Uncertainty in Dataset Labels</a:t>
            </a:r>
            <a:r>
              <a:rPr lang="en"/>
              <a:t> (</a:t>
            </a:r>
            <a:r>
              <a:rPr lang="en">
                <a:solidFill>
                  <a:schemeClr val="dk1"/>
                </a:solidFill>
              </a:rPr>
              <a:t>Northcutt et al., 2019)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9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P</a:t>
            </a:r>
            <a:r>
              <a:rPr lang="en"/>
              <a:t>rogrammatic labeling</a:t>
            </a:r>
            <a:endParaRPr/>
          </a:p>
        </p:txBody>
      </p:sp>
      <p:sp>
        <p:nvSpPr>
          <p:cNvPr id="663" name="Google Shape;66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is the bottleneck</a:t>
            </a:r>
            <a:endParaRPr/>
          </a:p>
        </p:txBody>
      </p:sp>
      <p:sp>
        <p:nvSpPr>
          <p:cNvPr id="669" name="Google Shape;66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80"/>
          <p:cNvGrpSpPr/>
          <p:nvPr/>
        </p:nvGrpSpPr>
        <p:grpSpPr>
          <a:xfrm>
            <a:off x="3828175" y="1509175"/>
            <a:ext cx="1419075" cy="1679925"/>
            <a:chOff x="5225233" y="2204167"/>
            <a:chExt cx="1892100" cy="2239900"/>
          </a:xfrm>
        </p:grpSpPr>
        <p:sp>
          <p:nvSpPr>
            <p:cNvPr id="671" name="Google Shape;671;p80"/>
            <p:cNvSpPr txBox="1"/>
            <p:nvPr/>
          </p:nvSpPr>
          <p:spPr>
            <a:xfrm>
              <a:off x="5225233" y="2204167"/>
              <a:ext cx="189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C4B4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Algorithms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672" name="Google Shape;672;p80"/>
            <p:cNvGrpSpPr/>
            <p:nvPr/>
          </p:nvGrpSpPr>
          <p:grpSpPr>
            <a:xfrm>
              <a:off x="5397197" y="2872381"/>
              <a:ext cx="1501796" cy="1571686"/>
              <a:chOff x="1609021" y="2632121"/>
              <a:chExt cx="3258399" cy="3410038"/>
            </a:xfrm>
          </p:grpSpPr>
          <p:sp>
            <p:nvSpPr>
              <p:cNvPr id="673" name="Google Shape;673;p80"/>
              <p:cNvSpPr/>
              <p:nvPr/>
            </p:nvSpPr>
            <p:spPr>
              <a:xfrm>
                <a:off x="1609021" y="2992709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80"/>
              <p:cNvSpPr/>
              <p:nvPr/>
            </p:nvSpPr>
            <p:spPr>
              <a:xfrm>
                <a:off x="1609021" y="4028578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0"/>
              <p:cNvSpPr/>
              <p:nvPr/>
            </p:nvSpPr>
            <p:spPr>
              <a:xfrm>
                <a:off x="1609021" y="5064447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0"/>
              <p:cNvSpPr/>
              <p:nvPr/>
            </p:nvSpPr>
            <p:spPr>
              <a:xfrm>
                <a:off x="2982007" y="2632121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0"/>
              <p:cNvSpPr/>
              <p:nvPr/>
            </p:nvSpPr>
            <p:spPr>
              <a:xfrm>
                <a:off x="2982007" y="353675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0"/>
              <p:cNvSpPr/>
              <p:nvPr/>
            </p:nvSpPr>
            <p:spPr>
              <a:xfrm>
                <a:off x="2982007" y="446072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0"/>
              <p:cNvSpPr/>
              <p:nvPr/>
            </p:nvSpPr>
            <p:spPr>
              <a:xfrm>
                <a:off x="2982007" y="5365359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0"/>
              <p:cNvSpPr/>
              <p:nvPr/>
            </p:nvSpPr>
            <p:spPr>
              <a:xfrm>
                <a:off x="4190620" y="4028578"/>
                <a:ext cx="676800" cy="676800"/>
              </a:xfrm>
              <a:prstGeom prst="ellipse">
                <a:avLst/>
              </a:prstGeom>
              <a:solidFill>
                <a:srgbClr val="912EB2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1" name="Google Shape;681;p80"/>
              <p:cNvCxnSpPr>
                <a:stCxn id="673" idx="6"/>
                <a:endCxn id="676" idx="2"/>
              </p:cNvCxnSpPr>
              <p:nvPr/>
            </p:nvCxnSpPr>
            <p:spPr>
              <a:xfrm flipH="1" rot="10800000">
                <a:off x="2285821" y="2970509"/>
                <a:ext cx="696300" cy="36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80"/>
              <p:cNvCxnSpPr>
                <a:stCxn id="674" idx="6"/>
                <a:endCxn id="676" idx="2"/>
              </p:cNvCxnSpPr>
              <p:nvPr/>
            </p:nvCxnSpPr>
            <p:spPr>
              <a:xfrm flipH="1" rot="10800000">
                <a:off x="2285821" y="2970478"/>
                <a:ext cx="6963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80"/>
              <p:cNvCxnSpPr>
                <a:stCxn id="675" idx="6"/>
                <a:endCxn id="676" idx="2"/>
              </p:cNvCxnSpPr>
              <p:nvPr/>
            </p:nvCxnSpPr>
            <p:spPr>
              <a:xfrm flipH="1" rot="10800000">
                <a:off x="2285821" y="2970447"/>
                <a:ext cx="696300" cy="243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80"/>
              <p:cNvCxnSpPr>
                <a:stCxn id="673" idx="6"/>
                <a:endCxn id="677" idx="2"/>
              </p:cNvCxnSpPr>
              <p:nvPr/>
            </p:nvCxnSpPr>
            <p:spPr>
              <a:xfrm>
                <a:off x="2285821" y="3331109"/>
                <a:ext cx="696300" cy="54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80"/>
              <p:cNvCxnSpPr>
                <a:stCxn id="673" idx="6"/>
                <a:endCxn id="678" idx="2"/>
              </p:cNvCxnSpPr>
              <p:nvPr/>
            </p:nvCxnSpPr>
            <p:spPr>
              <a:xfrm>
                <a:off x="2285821" y="3331109"/>
                <a:ext cx="696300" cy="146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80"/>
              <p:cNvCxnSpPr>
                <a:stCxn id="673" idx="6"/>
                <a:endCxn id="679" idx="2"/>
              </p:cNvCxnSpPr>
              <p:nvPr/>
            </p:nvCxnSpPr>
            <p:spPr>
              <a:xfrm>
                <a:off x="2285821" y="3331109"/>
                <a:ext cx="696300" cy="237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80"/>
              <p:cNvCxnSpPr>
                <a:stCxn id="674" idx="6"/>
                <a:endCxn id="677" idx="2"/>
              </p:cNvCxnSpPr>
              <p:nvPr/>
            </p:nvCxnSpPr>
            <p:spPr>
              <a:xfrm flipH="1" rot="10800000">
                <a:off x="2285821" y="3875278"/>
                <a:ext cx="6963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80"/>
              <p:cNvCxnSpPr>
                <a:endCxn id="678" idx="2"/>
              </p:cNvCxnSpPr>
              <p:nvPr/>
            </p:nvCxnSpPr>
            <p:spPr>
              <a:xfrm>
                <a:off x="2285107" y="4366825"/>
                <a:ext cx="696900" cy="43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80"/>
              <p:cNvCxnSpPr>
                <a:stCxn id="674" idx="6"/>
                <a:endCxn id="679" idx="2"/>
              </p:cNvCxnSpPr>
              <p:nvPr/>
            </p:nvCxnSpPr>
            <p:spPr>
              <a:xfrm>
                <a:off x="2285821" y="4366978"/>
                <a:ext cx="6963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80"/>
              <p:cNvCxnSpPr>
                <a:stCxn id="676" idx="6"/>
                <a:endCxn id="680" idx="2"/>
              </p:cNvCxnSpPr>
              <p:nvPr/>
            </p:nvCxnSpPr>
            <p:spPr>
              <a:xfrm>
                <a:off x="3658807" y="2970521"/>
                <a:ext cx="5319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80"/>
              <p:cNvCxnSpPr>
                <a:stCxn id="677" idx="6"/>
                <a:endCxn id="680" idx="2"/>
              </p:cNvCxnSpPr>
              <p:nvPr/>
            </p:nvCxnSpPr>
            <p:spPr>
              <a:xfrm>
                <a:off x="3658807" y="3875155"/>
                <a:ext cx="5319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80"/>
              <p:cNvCxnSpPr>
                <a:stCxn id="678" idx="6"/>
                <a:endCxn id="680" idx="2"/>
              </p:cNvCxnSpPr>
              <p:nvPr/>
            </p:nvCxnSpPr>
            <p:spPr>
              <a:xfrm flipH="1" rot="10800000">
                <a:off x="3658807" y="4367125"/>
                <a:ext cx="531900" cy="43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80"/>
              <p:cNvCxnSpPr>
                <a:stCxn id="679" idx="6"/>
                <a:endCxn id="680" idx="2"/>
              </p:cNvCxnSpPr>
              <p:nvPr/>
            </p:nvCxnSpPr>
            <p:spPr>
              <a:xfrm flipH="1" rot="10800000">
                <a:off x="3658807" y="4366959"/>
                <a:ext cx="5319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80"/>
              <p:cNvCxnSpPr>
                <a:stCxn id="675" idx="6"/>
                <a:endCxn id="677" idx="2"/>
              </p:cNvCxnSpPr>
              <p:nvPr/>
            </p:nvCxnSpPr>
            <p:spPr>
              <a:xfrm flipH="1" rot="10800000">
                <a:off x="2285821" y="3875247"/>
                <a:ext cx="696300" cy="152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80"/>
              <p:cNvCxnSpPr>
                <a:endCxn id="678" idx="2"/>
              </p:cNvCxnSpPr>
              <p:nvPr/>
            </p:nvCxnSpPr>
            <p:spPr>
              <a:xfrm flipH="1" rot="10800000">
                <a:off x="2285107" y="4799125"/>
                <a:ext cx="696900" cy="6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80"/>
              <p:cNvCxnSpPr>
                <a:stCxn id="675" idx="6"/>
                <a:endCxn id="679" idx="2"/>
              </p:cNvCxnSpPr>
              <p:nvPr/>
            </p:nvCxnSpPr>
            <p:spPr>
              <a:xfrm>
                <a:off x="2285821" y="5402847"/>
                <a:ext cx="696300" cy="30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697" name="Google Shape;69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35" y="1986999"/>
            <a:ext cx="1731016" cy="11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0"/>
          <p:cNvSpPr txBox="1"/>
          <p:nvPr/>
        </p:nvSpPr>
        <p:spPr>
          <a:xfrm>
            <a:off x="703081" y="1509171"/>
            <a:ext cx="15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80"/>
          <p:cNvSpPr/>
          <p:nvPr/>
        </p:nvSpPr>
        <p:spPr>
          <a:xfrm>
            <a:off x="2643612" y="2205600"/>
            <a:ext cx="792000" cy="7323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0"/>
          <p:cNvSpPr/>
          <p:nvPr/>
        </p:nvSpPr>
        <p:spPr>
          <a:xfrm>
            <a:off x="5703000" y="2379725"/>
            <a:ext cx="6870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0"/>
          <p:cNvSpPr txBox="1"/>
          <p:nvPr/>
        </p:nvSpPr>
        <p:spPr>
          <a:xfrm>
            <a:off x="6845750" y="2403425"/>
            <a:ext cx="141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ML Model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2" name="Google Shape;70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is the bottleneck</a:t>
            </a:r>
            <a:endParaRPr/>
          </a:p>
        </p:txBody>
      </p:sp>
      <p:sp>
        <p:nvSpPr>
          <p:cNvPr id="708" name="Google Shape;70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9" name="Google Shape;709;p81"/>
          <p:cNvGrpSpPr/>
          <p:nvPr/>
        </p:nvGrpSpPr>
        <p:grpSpPr>
          <a:xfrm>
            <a:off x="3828175" y="1509175"/>
            <a:ext cx="1419075" cy="1679925"/>
            <a:chOff x="5225233" y="2204167"/>
            <a:chExt cx="1892100" cy="2239900"/>
          </a:xfrm>
        </p:grpSpPr>
        <p:sp>
          <p:nvSpPr>
            <p:cNvPr id="710" name="Google Shape;710;p81"/>
            <p:cNvSpPr txBox="1"/>
            <p:nvPr/>
          </p:nvSpPr>
          <p:spPr>
            <a:xfrm>
              <a:off x="5225233" y="2204167"/>
              <a:ext cx="189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C4B4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Algorithms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11" name="Google Shape;711;p81"/>
            <p:cNvGrpSpPr/>
            <p:nvPr/>
          </p:nvGrpSpPr>
          <p:grpSpPr>
            <a:xfrm>
              <a:off x="5397197" y="2872381"/>
              <a:ext cx="1501796" cy="1571686"/>
              <a:chOff x="1609021" y="2632121"/>
              <a:chExt cx="3258399" cy="3410038"/>
            </a:xfrm>
          </p:grpSpPr>
          <p:sp>
            <p:nvSpPr>
              <p:cNvPr id="712" name="Google Shape;712;p81"/>
              <p:cNvSpPr/>
              <p:nvPr/>
            </p:nvSpPr>
            <p:spPr>
              <a:xfrm>
                <a:off x="1609021" y="2992709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81"/>
              <p:cNvSpPr/>
              <p:nvPr/>
            </p:nvSpPr>
            <p:spPr>
              <a:xfrm>
                <a:off x="1609021" y="4028578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81"/>
              <p:cNvSpPr/>
              <p:nvPr/>
            </p:nvSpPr>
            <p:spPr>
              <a:xfrm>
                <a:off x="1609021" y="5064447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81"/>
              <p:cNvSpPr/>
              <p:nvPr/>
            </p:nvSpPr>
            <p:spPr>
              <a:xfrm>
                <a:off x="2982007" y="2632121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81"/>
              <p:cNvSpPr/>
              <p:nvPr/>
            </p:nvSpPr>
            <p:spPr>
              <a:xfrm>
                <a:off x="2982007" y="353675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81"/>
              <p:cNvSpPr/>
              <p:nvPr/>
            </p:nvSpPr>
            <p:spPr>
              <a:xfrm>
                <a:off x="2982007" y="446072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81"/>
              <p:cNvSpPr/>
              <p:nvPr/>
            </p:nvSpPr>
            <p:spPr>
              <a:xfrm>
                <a:off x="2982007" y="5365359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81"/>
              <p:cNvSpPr/>
              <p:nvPr/>
            </p:nvSpPr>
            <p:spPr>
              <a:xfrm>
                <a:off x="4190620" y="4028578"/>
                <a:ext cx="676800" cy="676800"/>
              </a:xfrm>
              <a:prstGeom prst="ellipse">
                <a:avLst/>
              </a:prstGeom>
              <a:solidFill>
                <a:srgbClr val="912EB2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0" name="Google Shape;720;p81"/>
              <p:cNvCxnSpPr>
                <a:stCxn id="712" idx="6"/>
                <a:endCxn id="715" idx="2"/>
              </p:cNvCxnSpPr>
              <p:nvPr/>
            </p:nvCxnSpPr>
            <p:spPr>
              <a:xfrm flipH="1" rot="10800000">
                <a:off x="2285821" y="2970509"/>
                <a:ext cx="696300" cy="36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81"/>
              <p:cNvCxnSpPr>
                <a:stCxn id="713" idx="6"/>
                <a:endCxn id="715" idx="2"/>
              </p:cNvCxnSpPr>
              <p:nvPr/>
            </p:nvCxnSpPr>
            <p:spPr>
              <a:xfrm flipH="1" rot="10800000">
                <a:off x="2285821" y="2970478"/>
                <a:ext cx="6963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" name="Google Shape;722;p81"/>
              <p:cNvCxnSpPr>
                <a:stCxn id="714" idx="6"/>
                <a:endCxn id="715" idx="2"/>
              </p:cNvCxnSpPr>
              <p:nvPr/>
            </p:nvCxnSpPr>
            <p:spPr>
              <a:xfrm flipH="1" rot="10800000">
                <a:off x="2285821" y="2970447"/>
                <a:ext cx="696300" cy="243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" name="Google Shape;723;p81"/>
              <p:cNvCxnSpPr>
                <a:stCxn id="712" idx="6"/>
                <a:endCxn id="716" idx="2"/>
              </p:cNvCxnSpPr>
              <p:nvPr/>
            </p:nvCxnSpPr>
            <p:spPr>
              <a:xfrm>
                <a:off x="2285821" y="3331109"/>
                <a:ext cx="696300" cy="54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" name="Google Shape;724;p81"/>
              <p:cNvCxnSpPr>
                <a:stCxn id="712" idx="6"/>
                <a:endCxn id="717" idx="2"/>
              </p:cNvCxnSpPr>
              <p:nvPr/>
            </p:nvCxnSpPr>
            <p:spPr>
              <a:xfrm>
                <a:off x="2285821" y="3331109"/>
                <a:ext cx="696300" cy="146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" name="Google Shape;725;p81"/>
              <p:cNvCxnSpPr>
                <a:stCxn id="712" idx="6"/>
                <a:endCxn id="718" idx="2"/>
              </p:cNvCxnSpPr>
              <p:nvPr/>
            </p:nvCxnSpPr>
            <p:spPr>
              <a:xfrm>
                <a:off x="2285821" y="3331109"/>
                <a:ext cx="696300" cy="237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81"/>
              <p:cNvCxnSpPr>
                <a:stCxn id="713" idx="6"/>
                <a:endCxn id="716" idx="2"/>
              </p:cNvCxnSpPr>
              <p:nvPr/>
            </p:nvCxnSpPr>
            <p:spPr>
              <a:xfrm flipH="1" rot="10800000">
                <a:off x="2285821" y="3875278"/>
                <a:ext cx="6963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" name="Google Shape;727;p81"/>
              <p:cNvCxnSpPr>
                <a:endCxn id="717" idx="2"/>
              </p:cNvCxnSpPr>
              <p:nvPr/>
            </p:nvCxnSpPr>
            <p:spPr>
              <a:xfrm>
                <a:off x="2285107" y="4366825"/>
                <a:ext cx="696900" cy="43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" name="Google Shape;728;p81"/>
              <p:cNvCxnSpPr>
                <a:stCxn id="713" idx="6"/>
                <a:endCxn id="718" idx="2"/>
              </p:cNvCxnSpPr>
              <p:nvPr/>
            </p:nvCxnSpPr>
            <p:spPr>
              <a:xfrm>
                <a:off x="2285821" y="4366978"/>
                <a:ext cx="6963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" name="Google Shape;729;p81"/>
              <p:cNvCxnSpPr>
                <a:stCxn id="715" idx="6"/>
                <a:endCxn id="719" idx="2"/>
              </p:cNvCxnSpPr>
              <p:nvPr/>
            </p:nvCxnSpPr>
            <p:spPr>
              <a:xfrm>
                <a:off x="3658807" y="2970521"/>
                <a:ext cx="5319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81"/>
              <p:cNvCxnSpPr>
                <a:stCxn id="716" idx="6"/>
                <a:endCxn id="719" idx="2"/>
              </p:cNvCxnSpPr>
              <p:nvPr/>
            </p:nvCxnSpPr>
            <p:spPr>
              <a:xfrm>
                <a:off x="3658807" y="3875155"/>
                <a:ext cx="5319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81"/>
              <p:cNvCxnSpPr>
                <a:stCxn id="717" idx="6"/>
                <a:endCxn id="719" idx="2"/>
              </p:cNvCxnSpPr>
              <p:nvPr/>
            </p:nvCxnSpPr>
            <p:spPr>
              <a:xfrm flipH="1" rot="10800000">
                <a:off x="3658807" y="4367125"/>
                <a:ext cx="531900" cy="43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81"/>
              <p:cNvCxnSpPr>
                <a:stCxn id="718" idx="6"/>
                <a:endCxn id="719" idx="2"/>
              </p:cNvCxnSpPr>
              <p:nvPr/>
            </p:nvCxnSpPr>
            <p:spPr>
              <a:xfrm flipH="1" rot="10800000">
                <a:off x="3658807" y="4366959"/>
                <a:ext cx="5319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81"/>
              <p:cNvCxnSpPr>
                <a:stCxn id="714" idx="6"/>
                <a:endCxn id="716" idx="2"/>
              </p:cNvCxnSpPr>
              <p:nvPr/>
            </p:nvCxnSpPr>
            <p:spPr>
              <a:xfrm flipH="1" rot="10800000">
                <a:off x="2285821" y="3875247"/>
                <a:ext cx="696300" cy="152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81"/>
              <p:cNvCxnSpPr>
                <a:endCxn id="717" idx="2"/>
              </p:cNvCxnSpPr>
              <p:nvPr/>
            </p:nvCxnSpPr>
            <p:spPr>
              <a:xfrm flipH="1" rot="10800000">
                <a:off x="2285107" y="4799125"/>
                <a:ext cx="696900" cy="6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81"/>
              <p:cNvCxnSpPr>
                <a:stCxn id="714" idx="6"/>
                <a:endCxn id="718" idx="2"/>
              </p:cNvCxnSpPr>
              <p:nvPr/>
            </p:nvCxnSpPr>
            <p:spPr>
              <a:xfrm>
                <a:off x="2285821" y="5402847"/>
                <a:ext cx="696300" cy="30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736" name="Google Shape;73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35" y="1986999"/>
            <a:ext cx="1731016" cy="11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1"/>
          <p:cNvSpPr txBox="1"/>
          <p:nvPr/>
        </p:nvSpPr>
        <p:spPr>
          <a:xfrm>
            <a:off x="703081" y="1509171"/>
            <a:ext cx="15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81"/>
          <p:cNvSpPr/>
          <p:nvPr/>
        </p:nvSpPr>
        <p:spPr>
          <a:xfrm>
            <a:off x="2643612" y="2205600"/>
            <a:ext cx="792000" cy="7323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1"/>
          <p:cNvSpPr/>
          <p:nvPr/>
        </p:nvSpPr>
        <p:spPr>
          <a:xfrm>
            <a:off x="5703000" y="2379725"/>
            <a:ext cx="6870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1"/>
          <p:cNvSpPr txBox="1"/>
          <p:nvPr/>
        </p:nvSpPr>
        <p:spPr>
          <a:xfrm>
            <a:off x="6845750" y="2403425"/>
            <a:ext cx="141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ML Model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p81"/>
          <p:cNvSpPr txBox="1"/>
          <p:nvPr/>
        </p:nvSpPr>
        <p:spPr>
          <a:xfrm>
            <a:off x="3435588" y="3371676"/>
            <a:ext cx="200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none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from transformers \</a:t>
            </a:r>
            <a:br>
              <a:rPr lang="en" sz="900" u="none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u="none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import BertModel as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2" name="Google Shape;742;p81"/>
          <p:cNvSpPr/>
          <p:nvPr/>
        </p:nvSpPr>
        <p:spPr>
          <a:xfrm>
            <a:off x="1275175" y="3393077"/>
            <a:ext cx="2748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1"/>
          <p:cNvSpPr txBox="1"/>
          <p:nvPr/>
        </p:nvSpPr>
        <p:spPr>
          <a:xfrm>
            <a:off x="540625" y="3990900"/>
            <a:ext cx="18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Key differentiator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81"/>
          <p:cNvSpPr/>
          <p:nvPr/>
        </p:nvSpPr>
        <p:spPr>
          <a:xfrm rot="5400000">
            <a:off x="4374975" y="3054550"/>
            <a:ext cx="280500" cy="1727700"/>
          </a:xfrm>
          <a:prstGeom prst="rightBrace">
            <a:avLst>
              <a:gd fmla="val 50000" name="adj1"/>
              <a:gd fmla="val 48729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1"/>
          <p:cNvSpPr txBox="1"/>
          <p:nvPr/>
        </p:nvSpPr>
        <p:spPr>
          <a:xfrm>
            <a:off x="3514075" y="3990900"/>
            <a:ext cx="18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Increasingly commoditized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81"/>
          <p:cNvSpPr txBox="1"/>
          <p:nvPr/>
        </p:nvSpPr>
        <p:spPr>
          <a:xfrm>
            <a:off x="5560500" y="3613325"/>
            <a:ext cx="3583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“We don’t have better algorithms. We just have more data.”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Peter Norvig, </a:t>
            </a:r>
            <a:r>
              <a:rPr i="1" lang="en" sz="10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Unreasonable Effectiveness of Data</a:t>
            </a:r>
            <a:endParaRPr sz="1200"/>
          </a:p>
        </p:txBody>
      </p:sp>
      <p:pic>
        <p:nvPicPr>
          <p:cNvPr id="747" name="Google Shape;747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943375" y="1525125"/>
            <a:ext cx="7459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Data is necessary.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The debate is whether </a:t>
            </a:r>
            <a:r>
              <a:rPr i="1" lang="en" sz="2600">
                <a:latin typeface="Proxima Nova"/>
                <a:ea typeface="Proxima Nova"/>
                <a:cs typeface="Proxima Nova"/>
                <a:sym typeface="Proxima Nova"/>
              </a:rPr>
              <a:t>finite*</a:t>
            </a:r>
            <a:r>
              <a:rPr lang="en" sz="2600">
                <a:latin typeface="Proxima Nova"/>
                <a:ea typeface="Proxima Nova"/>
                <a:cs typeface="Proxima Nova"/>
                <a:sym typeface="Proxima Nova"/>
              </a:rPr>
              <a:t> data is sufficient.</a:t>
            </a:r>
            <a:endParaRPr b="0" i="0" sz="26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700675" y="3810825"/>
            <a:ext cx="49671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If we had infinite data (and infinite memory), we can solve arbitrarily complex problems by just looking up the answers.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 lot of data        infinite data.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769000" y="4592725"/>
            <a:ext cx="319500" cy="121200"/>
          </a:xfrm>
          <a:prstGeom prst="mathNotEqual">
            <a:avLst>
              <a:gd fmla="val 23520" name="adj1"/>
              <a:gd fmla="val 6600000" name="adj2"/>
              <a:gd fmla="val 7613" name="adj3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is the bottleneck</a:t>
            </a:r>
            <a:endParaRPr/>
          </a:p>
        </p:txBody>
      </p:sp>
      <p:sp>
        <p:nvSpPr>
          <p:cNvPr id="753" name="Google Shape;75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4" name="Google Shape;754;p82"/>
          <p:cNvGrpSpPr/>
          <p:nvPr/>
        </p:nvGrpSpPr>
        <p:grpSpPr>
          <a:xfrm>
            <a:off x="3828175" y="1509175"/>
            <a:ext cx="1419075" cy="1679925"/>
            <a:chOff x="5225233" y="2204167"/>
            <a:chExt cx="1892100" cy="2239900"/>
          </a:xfrm>
        </p:grpSpPr>
        <p:sp>
          <p:nvSpPr>
            <p:cNvPr id="755" name="Google Shape;755;p82"/>
            <p:cNvSpPr txBox="1"/>
            <p:nvPr/>
          </p:nvSpPr>
          <p:spPr>
            <a:xfrm>
              <a:off x="5225233" y="2204167"/>
              <a:ext cx="189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C4B4B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Algorithms</a:t>
              </a:r>
              <a:endParaRPr b="1"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756" name="Google Shape;756;p82"/>
            <p:cNvGrpSpPr/>
            <p:nvPr/>
          </p:nvGrpSpPr>
          <p:grpSpPr>
            <a:xfrm>
              <a:off x="5397197" y="2872381"/>
              <a:ext cx="1501796" cy="1571686"/>
              <a:chOff x="1609021" y="2632121"/>
              <a:chExt cx="3258399" cy="3410038"/>
            </a:xfrm>
          </p:grpSpPr>
          <p:sp>
            <p:nvSpPr>
              <p:cNvPr id="757" name="Google Shape;757;p82"/>
              <p:cNvSpPr/>
              <p:nvPr/>
            </p:nvSpPr>
            <p:spPr>
              <a:xfrm>
                <a:off x="1609021" y="2992709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2"/>
              <p:cNvSpPr/>
              <p:nvPr/>
            </p:nvSpPr>
            <p:spPr>
              <a:xfrm>
                <a:off x="1609021" y="4028578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82"/>
              <p:cNvSpPr/>
              <p:nvPr/>
            </p:nvSpPr>
            <p:spPr>
              <a:xfrm>
                <a:off x="1609021" y="5064447"/>
                <a:ext cx="676800" cy="676800"/>
              </a:xfrm>
              <a:prstGeom prst="ellipse">
                <a:avLst/>
              </a:prstGeom>
              <a:solidFill>
                <a:srgbClr val="3ECCB7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82"/>
              <p:cNvSpPr/>
              <p:nvPr/>
            </p:nvSpPr>
            <p:spPr>
              <a:xfrm>
                <a:off x="2982007" y="2632121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82"/>
              <p:cNvSpPr/>
              <p:nvPr/>
            </p:nvSpPr>
            <p:spPr>
              <a:xfrm>
                <a:off x="2982007" y="353675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82"/>
              <p:cNvSpPr/>
              <p:nvPr/>
            </p:nvSpPr>
            <p:spPr>
              <a:xfrm>
                <a:off x="2982007" y="4460725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82"/>
              <p:cNvSpPr/>
              <p:nvPr/>
            </p:nvSpPr>
            <p:spPr>
              <a:xfrm>
                <a:off x="2982007" y="5365359"/>
                <a:ext cx="676800" cy="676800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82"/>
              <p:cNvSpPr/>
              <p:nvPr/>
            </p:nvSpPr>
            <p:spPr>
              <a:xfrm>
                <a:off x="4190620" y="4028578"/>
                <a:ext cx="676800" cy="676800"/>
              </a:xfrm>
              <a:prstGeom prst="ellipse">
                <a:avLst/>
              </a:prstGeom>
              <a:solidFill>
                <a:srgbClr val="912EB2"/>
              </a:solidFill>
              <a:ln cap="flat" cmpd="sng" w="12700">
                <a:solidFill>
                  <a:srgbClr val="4C4B4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5" name="Google Shape;765;p82"/>
              <p:cNvCxnSpPr>
                <a:stCxn id="757" idx="6"/>
                <a:endCxn id="760" idx="2"/>
              </p:cNvCxnSpPr>
              <p:nvPr/>
            </p:nvCxnSpPr>
            <p:spPr>
              <a:xfrm flipH="1" rot="10800000">
                <a:off x="2285821" y="2970509"/>
                <a:ext cx="696300" cy="36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82"/>
              <p:cNvCxnSpPr>
                <a:stCxn id="758" idx="6"/>
                <a:endCxn id="760" idx="2"/>
              </p:cNvCxnSpPr>
              <p:nvPr/>
            </p:nvCxnSpPr>
            <p:spPr>
              <a:xfrm flipH="1" rot="10800000">
                <a:off x="2285821" y="2970478"/>
                <a:ext cx="6963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82"/>
              <p:cNvCxnSpPr>
                <a:stCxn id="759" idx="6"/>
                <a:endCxn id="760" idx="2"/>
              </p:cNvCxnSpPr>
              <p:nvPr/>
            </p:nvCxnSpPr>
            <p:spPr>
              <a:xfrm flipH="1" rot="10800000">
                <a:off x="2285821" y="2970447"/>
                <a:ext cx="696300" cy="243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82"/>
              <p:cNvCxnSpPr>
                <a:stCxn id="757" idx="6"/>
                <a:endCxn id="761" idx="2"/>
              </p:cNvCxnSpPr>
              <p:nvPr/>
            </p:nvCxnSpPr>
            <p:spPr>
              <a:xfrm>
                <a:off x="2285821" y="3331109"/>
                <a:ext cx="696300" cy="54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82"/>
              <p:cNvCxnSpPr>
                <a:stCxn id="757" idx="6"/>
                <a:endCxn id="762" idx="2"/>
              </p:cNvCxnSpPr>
              <p:nvPr/>
            </p:nvCxnSpPr>
            <p:spPr>
              <a:xfrm>
                <a:off x="2285821" y="3331109"/>
                <a:ext cx="696300" cy="146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" name="Google Shape;770;p82"/>
              <p:cNvCxnSpPr>
                <a:stCxn id="757" idx="6"/>
                <a:endCxn id="763" idx="2"/>
              </p:cNvCxnSpPr>
              <p:nvPr/>
            </p:nvCxnSpPr>
            <p:spPr>
              <a:xfrm>
                <a:off x="2285821" y="3331109"/>
                <a:ext cx="696300" cy="237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" name="Google Shape;771;p82"/>
              <p:cNvCxnSpPr>
                <a:stCxn id="758" idx="6"/>
                <a:endCxn id="761" idx="2"/>
              </p:cNvCxnSpPr>
              <p:nvPr/>
            </p:nvCxnSpPr>
            <p:spPr>
              <a:xfrm flipH="1" rot="10800000">
                <a:off x="2285821" y="3875278"/>
                <a:ext cx="6963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82"/>
              <p:cNvCxnSpPr>
                <a:endCxn id="762" idx="2"/>
              </p:cNvCxnSpPr>
              <p:nvPr/>
            </p:nvCxnSpPr>
            <p:spPr>
              <a:xfrm>
                <a:off x="2285107" y="4366825"/>
                <a:ext cx="696900" cy="432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" name="Google Shape;773;p82"/>
              <p:cNvCxnSpPr>
                <a:stCxn id="758" idx="6"/>
                <a:endCxn id="763" idx="2"/>
              </p:cNvCxnSpPr>
              <p:nvPr/>
            </p:nvCxnSpPr>
            <p:spPr>
              <a:xfrm>
                <a:off x="2285821" y="4366978"/>
                <a:ext cx="6963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4" name="Google Shape;774;p82"/>
              <p:cNvCxnSpPr>
                <a:stCxn id="760" idx="6"/>
                <a:endCxn id="764" idx="2"/>
              </p:cNvCxnSpPr>
              <p:nvPr/>
            </p:nvCxnSpPr>
            <p:spPr>
              <a:xfrm>
                <a:off x="3658807" y="2970521"/>
                <a:ext cx="531900" cy="139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5" name="Google Shape;775;p82"/>
              <p:cNvCxnSpPr>
                <a:stCxn id="761" idx="6"/>
                <a:endCxn id="764" idx="2"/>
              </p:cNvCxnSpPr>
              <p:nvPr/>
            </p:nvCxnSpPr>
            <p:spPr>
              <a:xfrm>
                <a:off x="3658807" y="3875155"/>
                <a:ext cx="531900" cy="49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6" name="Google Shape;776;p82"/>
              <p:cNvCxnSpPr>
                <a:stCxn id="762" idx="6"/>
                <a:endCxn id="764" idx="2"/>
              </p:cNvCxnSpPr>
              <p:nvPr/>
            </p:nvCxnSpPr>
            <p:spPr>
              <a:xfrm flipH="1" rot="10800000">
                <a:off x="3658807" y="4367125"/>
                <a:ext cx="531900" cy="43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7" name="Google Shape;777;p82"/>
              <p:cNvCxnSpPr>
                <a:stCxn id="763" idx="6"/>
                <a:endCxn id="764" idx="2"/>
              </p:cNvCxnSpPr>
              <p:nvPr/>
            </p:nvCxnSpPr>
            <p:spPr>
              <a:xfrm flipH="1" rot="10800000">
                <a:off x="3658807" y="4366959"/>
                <a:ext cx="531900" cy="133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8" name="Google Shape;778;p82"/>
              <p:cNvCxnSpPr>
                <a:stCxn id="759" idx="6"/>
                <a:endCxn id="761" idx="2"/>
              </p:cNvCxnSpPr>
              <p:nvPr/>
            </p:nvCxnSpPr>
            <p:spPr>
              <a:xfrm flipH="1" rot="10800000">
                <a:off x="2285821" y="3875247"/>
                <a:ext cx="696300" cy="152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9" name="Google Shape;779;p82"/>
              <p:cNvCxnSpPr>
                <a:endCxn id="762" idx="2"/>
              </p:cNvCxnSpPr>
              <p:nvPr/>
            </p:nvCxnSpPr>
            <p:spPr>
              <a:xfrm flipH="1" rot="10800000">
                <a:off x="2285107" y="4799125"/>
                <a:ext cx="696900" cy="60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0" name="Google Shape;780;p82"/>
              <p:cNvCxnSpPr>
                <a:stCxn id="759" idx="6"/>
                <a:endCxn id="763" idx="2"/>
              </p:cNvCxnSpPr>
              <p:nvPr/>
            </p:nvCxnSpPr>
            <p:spPr>
              <a:xfrm>
                <a:off x="2285821" y="5402847"/>
                <a:ext cx="696300" cy="30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8909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781" name="Google Shape;78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735" y="1986999"/>
            <a:ext cx="1731016" cy="11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2"/>
          <p:cNvSpPr txBox="1"/>
          <p:nvPr/>
        </p:nvSpPr>
        <p:spPr>
          <a:xfrm>
            <a:off x="703081" y="1509171"/>
            <a:ext cx="154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3" name="Google Shape;783;p82"/>
          <p:cNvSpPr/>
          <p:nvPr/>
        </p:nvSpPr>
        <p:spPr>
          <a:xfrm>
            <a:off x="2643612" y="2205600"/>
            <a:ext cx="792000" cy="7323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2"/>
          <p:cNvSpPr/>
          <p:nvPr/>
        </p:nvSpPr>
        <p:spPr>
          <a:xfrm>
            <a:off x="5703000" y="2379725"/>
            <a:ext cx="687000" cy="393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2"/>
          <p:cNvSpPr txBox="1"/>
          <p:nvPr/>
        </p:nvSpPr>
        <p:spPr>
          <a:xfrm>
            <a:off x="6845750" y="2403425"/>
            <a:ext cx="141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B4B"/>
                </a:solidFill>
                <a:latin typeface="Proxima Nova"/>
                <a:ea typeface="Proxima Nova"/>
                <a:cs typeface="Proxima Nova"/>
                <a:sym typeface="Proxima Nova"/>
              </a:rPr>
              <a:t>ML Model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963" y="155955"/>
            <a:ext cx="1044772" cy="33323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369356" y="3493697"/>
            <a:ext cx="2523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•"/>
            </a:pP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 Person-months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Proxima Nova"/>
              <a:buChar char="•"/>
            </a:pP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8-9 pt. differences</a:t>
            </a:r>
            <a:endParaRPr sz="11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82"/>
          <p:cNvSpPr txBox="1"/>
          <p:nvPr/>
        </p:nvSpPr>
        <p:spPr>
          <a:xfrm>
            <a:off x="3547062" y="3493697"/>
            <a:ext cx="2523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Proxima Nova"/>
              <a:buChar char="•"/>
            </a:pP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1-2 days</a:t>
            </a:r>
            <a:endParaRPr sz="11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•"/>
            </a:pP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&lt;1 pt. differences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0" y="4185854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How to get training data in days?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0" name="Google Shape;790;p8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1" name="Google Shape;791;p82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Cross-Modal Data Programming Enables Rapid Medical Machine Learning</a:t>
            </a:r>
            <a:r>
              <a:rPr lang="en" sz="1000">
                <a:solidFill>
                  <a:srgbClr val="030353"/>
                </a:solidFill>
                <a:latin typeface="Proxima Nova"/>
                <a:ea typeface="Proxima Nova"/>
                <a:cs typeface="Proxima Nova"/>
                <a:sym typeface="Proxima Nova"/>
              </a:rPr>
              <a:t> (Dunnmon et al., 2019)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2" name="Google Shape;79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labeling data is ...</a:t>
            </a:r>
            <a:endParaRPr/>
          </a:p>
        </p:txBody>
      </p:sp>
      <p:sp>
        <p:nvSpPr>
          <p:cNvPr id="798" name="Google Shape;79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9" name="Google Shape;79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10" y="1987024"/>
            <a:ext cx="1731016" cy="117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3"/>
          <p:cNvSpPr txBox="1"/>
          <p:nvPr>
            <p:ph idx="1" type="body"/>
          </p:nvPr>
        </p:nvSpPr>
        <p:spPr>
          <a:xfrm>
            <a:off x="2005025" y="1924175"/>
            <a:ext cx="67311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Expensive: </a:t>
            </a:r>
            <a:r>
              <a:rPr lang="en" sz="1800"/>
              <a:t>Esp. when </a:t>
            </a:r>
            <a:r>
              <a:rPr b="1" lang="en"/>
              <a:t>subject matter</a:t>
            </a:r>
            <a:r>
              <a:rPr b="1" lang="en" sz="1800"/>
              <a:t> expertise</a:t>
            </a:r>
            <a:r>
              <a:rPr lang="en" sz="1800"/>
              <a:t> required</a:t>
            </a:r>
            <a:endParaRPr b="1" sz="1800"/>
          </a:p>
          <a:p>
            <a:pPr indent="-342900" lvl="0" marL="45720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Non-private: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Need to ship data to human annotators</a:t>
            </a:r>
            <a:endParaRPr b="1" sz="1800"/>
          </a:p>
          <a:p>
            <a:pPr indent="-342900" lvl="0" marL="45720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Slow: </a:t>
            </a:r>
            <a:r>
              <a:rPr lang="en"/>
              <a:t>Time required scales linearly with # labels needed</a:t>
            </a:r>
            <a:endParaRPr sz="1800"/>
          </a:p>
          <a:p>
            <a:pPr indent="-342900" lvl="0" marL="45720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Non-adaptive: </a:t>
            </a:r>
            <a:r>
              <a:rPr lang="en"/>
              <a:t>Every change requires re-labeling the dataset</a:t>
            </a:r>
            <a:endParaRPr/>
          </a:p>
        </p:txBody>
      </p:sp>
      <p:pic>
        <p:nvPicPr>
          <p:cNvPr id="801" name="Google Shape;80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Cross-functional communication</a:t>
            </a:r>
            <a:endParaRPr/>
          </a:p>
        </p:txBody>
      </p:sp>
      <p:sp>
        <p:nvSpPr>
          <p:cNvPr id="807" name="Google Shape;80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84"/>
          <p:cNvSpPr/>
          <p:nvPr/>
        </p:nvSpPr>
        <p:spPr>
          <a:xfrm>
            <a:off x="716500" y="1487100"/>
            <a:ext cx="1914000" cy="1791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Engineers</a:t>
            </a:r>
            <a:endParaRPr b="1" sz="18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9" name="Google Shape;809;p84"/>
          <p:cNvCxnSpPr/>
          <p:nvPr/>
        </p:nvCxnSpPr>
        <p:spPr>
          <a:xfrm flipH="1" rot="10800000">
            <a:off x="2736238" y="1619525"/>
            <a:ext cx="1887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84"/>
          <p:cNvCxnSpPr/>
          <p:nvPr/>
        </p:nvCxnSpPr>
        <p:spPr>
          <a:xfrm flipH="1" rot="10800000">
            <a:off x="2711725" y="2591400"/>
            <a:ext cx="1931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84"/>
          <p:cNvCxnSpPr/>
          <p:nvPr/>
        </p:nvCxnSpPr>
        <p:spPr>
          <a:xfrm flipH="1" rot="10800000">
            <a:off x="2711725" y="2081025"/>
            <a:ext cx="1931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12" name="Google Shape;812;p84"/>
          <p:cNvCxnSpPr/>
          <p:nvPr/>
        </p:nvCxnSpPr>
        <p:spPr>
          <a:xfrm flipH="1" rot="10800000">
            <a:off x="2711725" y="3013475"/>
            <a:ext cx="19215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13" name="Google Shape;813;p84"/>
          <p:cNvSpPr/>
          <p:nvPr/>
        </p:nvSpPr>
        <p:spPr>
          <a:xfrm>
            <a:off x="4755975" y="1487100"/>
            <a:ext cx="1914000" cy="1791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SMEs</a:t>
            </a:r>
            <a:endParaRPr b="1"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p84"/>
          <p:cNvSpPr txBox="1"/>
          <p:nvPr/>
        </p:nvSpPr>
        <p:spPr>
          <a:xfrm>
            <a:off x="3192538" y="1213150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84"/>
          <p:cNvSpPr txBox="1"/>
          <p:nvPr/>
        </p:nvSpPr>
        <p:spPr>
          <a:xfrm>
            <a:off x="3241600" y="167802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Labels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p84"/>
          <p:cNvSpPr txBox="1"/>
          <p:nvPr/>
        </p:nvSpPr>
        <p:spPr>
          <a:xfrm>
            <a:off x="3040450" y="21826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model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84"/>
          <p:cNvSpPr txBox="1"/>
          <p:nvPr/>
        </p:nvSpPr>
        <p:spPr>
          <a:xfrm>
            <a:off x="3040450" y="2633448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Error analysis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p84"/>
          <p:cNvSpPr txBox="1"/>
          <p:nvPr/>
        </p:nvSpPr>
        <p:spPr>
          <a:xfrm>
            <a:off x="4444150" y="3381475"/>
            <a:ext cx="3349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If the nurse’s note mentions serious conditions like pneumonia, the patient’s case should be given priority consideration.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9" name="Google Shape;819;p84"/>
          <p:cNvSpPr txBox="1"/>
          <p:nvPr/>
        </p:nvSpPr>
        <p:spPr>
          <a:xfrm>
            <a:off x="836000" y="3381475"/>
            <a:ext cx="20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 if X: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 	 do Y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84"/>
          <p:cNvSpPr/>
          <p:nvPr/>
        </p:nvSpPr>
        <p:spPr>
          <a:xfrm>
            <a:off x="275900" y="4348075"/>
            <a:ext cx="305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version control, reuse, share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p84"/>
          <p:cNvSpPr/>
          <p:nvPr/>
        </p:nvSpPr>
        <p:spPr>
          <a:xfrm>
            <a:off x="4530275" y="4348075"/>
            <a:ext cx="3499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How to version, share, reuse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expertise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2" name="Google Shape;82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SME as labeling functions</a:t>
            </a:r>
            <a:endParaRPr/>
          </a:p>
        </p:txBody>
      </p:sp>
      <p:sp>
        <p:nvSpPr>
          <p:cNvPr id="828" name="Google Shape;82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85"/>
          <p:cNvSpPr/>
          <p:nvPr/>
        </p:nvSpPr>
        <p:spPr>
          <a:xfrm>
            <a:off x="716500" y="1487100"/>
            <a:ext cx="1914000" cy="1791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Engineers</a:t>
            </a:r>
            <a:endParaRPr b="1" sz="18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0" name="Google Shape;830;p85"/>
          <p:cNvCxnSpPr/>
          <p:nvPr/>
        </p:nvCxnSpPr>
        <p:spPr>
          <a:xfrm flipH="1" rot="10800000">
            <a:off x="2736238" y="1619525"/>
            <a:ext cx="1887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85"/>
          <p:cNvCxnSpPr/>
          <p:nvPr/>
        </p:nvCxnSpPr>
        <p:spPr>
          <a:xfrm flipH="1" rot="10800000">
            <a:off x="2711725" y="2591400"/>
            <a:ext cx="1931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85"/>
          <p:cNvCxnSpPr/>
          <p:nvPr/>
        </p:nvCxnSpPr>
        <p:spPr>
          <a:xfrm flipH="1" rot="10800000">
            <a:off x="2711725" y="2081025"/>
            <a:ext cx="1931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3" name="Google Shape;833;p85"/>
          <p:cNvCxnSpPr/>
          <p:nvPr/>
        </p:nvCxnSpPr>
        <p:spPr>
          <a:xfrm flipH="1" rot="10800000">
            <a:off x="2711725" y="3013475"/>
            <a:ext cx="19215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34" name="Google Shape;834;p85"/>
          <p:cNvSpPr/>
          <p:nvPr/>
        </p:nvSpPr>
        <p:spPr>
          <a:xfrm>
            <a:off x="4755975" y="1487100"/>
            <a:ext cx="1914000" cy="1791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SMEs</a:t>
            </a:r>
            <a:endParaRPr b="1"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5" name="Google Shape;835;p85"/>
          <p:cNvSpPr txBox="1"/>
          <p:nvPr/>
        </p:nvSpPr>
        <p:spPr>
          <a:xfrm>
            <a:off x="3192538" y="1213150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Raw data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85"/>
          <p:cNvSpPr txBox="1"/>
          <p:nvPr/>
        </p:nvSpPr>
        <p:spPr>
          <a:xfrm>
            <a:off x="3241600" y="1678025"/>
            <a:ext cx="1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Labels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7" name="Google Shape;837;p85"/>
          <p:cNvSpPr txBox="1"/>
          <p:nvPr/>
        </p:nvSpPr>
        <p:spPr>
          <a:xfrm>
            <a:off x="3040450" y="218265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model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8" name="Google Shape;838;p85"/>
          <p:cNvSpPr txBox="1"/>
          <p:nvPr/>
        </p:nvSpPr>
        <p:spPr>
          <a:xfrm>
            <a:off x="3040450" y="2633448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Error analysis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9" name="Google Shape;839;p85"/>
          <p:cNvSpPr txBox="1"/>
          <p:nvPr/>
        </p:nvSpPr>
        <p:spPr>
          <a:xfrm>
            <a:off x="4444150" y="3381475"/>
            <a:ext cx="3349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def labeling_function(note):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 if “pneumonia” in note: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	 return “EMERGENT”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0" name="Google Shape;840;p85"/>
          <p:cNvSpPr txBox="1"/>
          <p:nvPr/>
        </p:nvSpPr>
        <p:spPr>
          <a:xfrm>
            <a:off x="836000" y="3381475"/>
            <a:ext cx="20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 if X: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B4B"/>
                </a:solidFill>
                <a:latin typeface="Courier New"/>
                <a:ea typeface="Courier New"/>
                <a:cs typeface="Courier New"/>
                <a:sym typeface="Courier New"/>
              </a:rPr>
              <a:t>   	 do Y</a:t>
            </a:r>
            <a:endParaRPr sz="1200">
              <a:solidFill>
                <a:srgbClr val="4C4B4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1" name="Google Shape;841;p85"/>
          <p:cNvSpPr/>
          <p:nvPr/>
        </p:nvSpPr>
        <p:spPr>
          <a:xfrm>
            <a:off x="127600" y="4288025"/>
            <a:ext cx="8598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Labeling functions (LFs)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Encode SME heuristics as functions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and use them to label training data </a:t>
            </a:r>
            <a:r>
              <a:rPr i="1" lang="en" sz="1800">
                <a:latin typeface="Proxima Nova"/>
                <a:ea typeface="Proxima Nova"/>
                <a:cs typeface="Proxima Nova"/>
                <a:sym typeface="Proxima Nova"/>
              </a:rPr>
              <a:t>programmatically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42" name="Google Shape;842;p85"/>
          <p:cNvGrpSpPr/>
          <p:nvPr/>
        </p:nvGrpSpPr>
        <p:grpSpPr>
          <a:xfrm>
            <a:off x="7450298" y="3789030"/>
            <a:ext cx="1185775" cy="1267784"/>
            <a:chOff x="4812635" y="2047534"/>
            <a:chExt cx="2490600" cy="2530506"/>
          </a:xfrm>
        </p:grpSpPr>
        <p:sp>
          <p:nvSpPr>
            <p:cNvPr id="843" name="Google Shape;843;p85"/>
            <p:cNvSpPr/>
            <p:nvPr/>
          </p:nvSpPr>
          <p:spPr>
            <a:xfrm>
              <a:off x="4812635" y="2087440"/>
              <a:ext cx="2490600" cy="24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44" name="Google Shape;844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2059" y="2047534"/>
              <a:ext cx="1350166" cy="24941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5" name="Google Shape;84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LFs: can express many different types of heuristics</a:t>
            </a:r>
            <a:endParaRPr/>
          </a:p>
        </p:txBody>
      </p:sp>
      <p:sp>
        <p:nvSpPr>
          <p:cNvPr id="851" name="Google Shape;85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52" name="Google Shape;852;p86"/>
          <p:cNvGraphicFramePr/>
          <p:nvPr/>
        </p:nvGraphicFramePr>
        <p:xfrm>
          <a:off x="1028700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791175"/>
                <a:gridCol w="2111800"/>
                <a:gridCol w="4336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Pattern Matching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 a phrase like “</a:t>
                      </a:r>
                      <a:r>
                        <a:rPr lang="en">
                          <a:solidFill>
                            <a:srgbClr val="B2B2B2"/>
                          </a:solidFill>
                        </a:rPr>
                        <a:t>send money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” is in email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Boolean Search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E8C26F"/>
                          </a:solidFill>
                        </a:rPr>
                        <a:t>unknown_sender 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AND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E8C26F"/>
                          </a:solidFill>
                        </a:rPr>
                        <a:t>foreign_source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DB Lookup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 sender is in our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FF9300"/>
                          </a:solidFill>
                        </a:rPr>
                        <a:t>Blacklist.db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Heuristics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SpellChecker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finds 3+ spelling errors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Legacy System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7030A0"/>
                          </a:solidFill>
                        </a:rPr>
                        <a:t>LegacySystem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votes spam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Third Party Model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70C0"/>
                          </a:solidFill>
                        </a:rPr>
                        <a:t>BERT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labels an entity “diet”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Crowd Labels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If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00B050"/>
                          </a:solidFill>
                        </a:rPr>
                        <a:t>Worker #23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votes spam 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53" name="Google Shape;8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50" y="13988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00" y="1903700"/>
            <a:ext cx="2762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675" y="2320750"/>
            <a:ext cx="2952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5673" y="2756850"/>
            <a:ext cx="2952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050" y="31156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6150" y="3569650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6150" y="4005738"/>
            <a:ext cx="314325" cy="28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LFs: can express many different types of heuristics</a:t>
            </a:r>
            <a:endParaRPr/>
          </a:p>
        </p:txBody>
      </p:sp>
      <p:sp>
        <p:nvSpPr>
          <p:cNvPr id="866" name="Google Shape;86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66" y="2008891"/>
            <a:ext cx="1731016" cy="1178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8" name="Google Shape;868;p87"/>
          <p:cNvGrpSpPr/>
          <p:nvPr/>
        </p:nvGrpSpPr>
        <p:grpSpPr>
          <a:xfrm>
            <a:off x="508606" y="1597900"/>
            <a:ext cx="2566094" cy="692550"/>
            <a:chOff x="1604017" y="2580800"/>
            <a:chExt cx="3421459" cy="923400"/>
          </a:xfrm>
        </p:grpSpPr>
        <p:pic>
          <p:nvPicPr>
            <p:cNvPr id="869" name="Google Shape;869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4017" y="2580808"/>
              <a:ext cx="599423" cy="599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87"/>
            <p:cNvSpPr txBox="1"/>
            <p:nvPr/>
          </p:nvSpPr>
          <p:spPr>
            <a:xfrm>
              <a:off x="2286776" y="2580800"/>
              <a:ext cx="27387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“If nurse’s report says ‘malignant’, likely to be emergent”</a:t>
              </a:r>
              <a:endParaRPr sz="1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71" name="Google Shape;871;p87"/>
          <p:cNvGrpSpPr/>
          <p:nvPr/>
        </p:nvGrpSpPr>
        <p:grpSpPr>
          <a:xfrm>
            <a:off x="508606" y="2329425"/>
            <a:ext cx="2396894" cy="484650"/>
            <a:chOff x="1604017" y="3515527"/>
            <a:chExt cx="3195859" cy="646200"/>
          </a:xfrm>
        </p:grpSpPr>
        <p:pic>
          <p:nvPicPr>
            <p:cNvPr id="872" name="Google Shape;872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4017" y="3538982"/>
              <a:ext cx="599423" cy="599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87"/>
            <p:cNvSpPr txBox="1"/>
            <p:nvPr/>
          </p:nvSpPr>
          <p:spPr>
            <a:xfrm>
              <a:off x="2286776" y="3515527"/>
              <a:ext cx="2513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“If it matches a list of patient names…”</a:t>
              </a:r>
              <a:endParaRPr sz="1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74" name="Google Shape;874;p87"/>
          <p:cNvGrpSpPr/>
          <p:nvPr/>
        </p:nvGrpSpPr>
        <p:grpSpPr>
          <a:xfrm>
            <a:off x="508606" y="3060946"/>
            <a:ext cx="2566019" cy="484654"/>
            <a:chOff x="1604017" y="4531528"/>
            <a:chExt cx="3421359" cy="646205"/>
          </a:xfrm>
        </p:grpSpPr>
        <p:pic>
          <p:nvPicPr>
            <p:cNvPr id="875" name="Google Shape;875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4017" y="4531528"/>
              <a:ext cx="599423" cy="599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87"/>
            <p:cNvSpPr txBox="1"/>
            <p:nvPr/>
          </p:nvSpPr>
          <p:spPr>
            <a:xfrm>
              <a:off x="2286376" y="4531533"/>
              <a:ext cx="2739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“If our legacy model thinks it’s emergent…”</a:t>
              </a:r>
              <a:endParaRPr sz="11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77" name="Google Shape;877;p87"/>
          <p:cNvGrpSpPr/>
          <p:nvPr/>
        </p:nvGrpSpPr>
        <p:grpSpPr>
          <a:xfrm>
            <a:off x="3980358" y="1840268"/>
            <a:ext cx="1587772" cy="1549875"/>
            <a:chOff x="5071979" y="2399174"/>
            <a:chExt cx="2117029" cy="2066500"/>
          </a:xfrm>
        </p:grpSpPr>
        <p:pic>
          <p:nvPicPr>
            <p:cNvPr id="878" name="Google Shape;878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71979" y="2399174"/>
              <a:ext cx="2117029" cy="2066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87"/>
            <p:cNvGrpSpPr/>
            <p:nvPr/>
          </p:nvGrpSpPr>
          <p:grpSpPr>
            <a:xfrm>
              <a:off x="5625206" y="2777565"/>
              <a:ext cx="866542" cy="1072073"/>
              <a:chOff x="4417570" y="1761705"/>
              <a:chExt cx="1071525" cy="1325674"/>
            </a:xfrm>
          </p:grpSpPr>
          <p:grpSp>
            <p:nvGrpSpPr>
              <p:cNvPr id="880" name="Google Shape;880;p87"/>
              <p:cNvGrpSpPr/>
              <p:nvPr/>
            </p:nvGrpSpPr>
            <p:grpSpPr>
              <a:xfrm>
                <a:off x="4417570" y="2050662"/>
                <a:ext cx="240593" cy="350370"/>
                <a:chOff x="399421" y="3202576"/>
                <a:chExt cx="468900" cy="682717"/>
              </a:xfrm>
            </p:grpSpPr>
            <p:sp>
              <p:nvSpPr>
                <p:cNvPr id="881" name="Google Shape;881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82" name="Google Shape;882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83" name="Google Shape;883;p87"/>
              <p:cNvGrpSpPr/>
              <p:nvPr/>
            </p:nvGrpSpPr>
            <p:grpSpPr>
              <a:xfrm>
                <a:off x="4829418" y="1761705"/>
                <a:ext cx="240593" cy="350370"/>
                <a:chOff x="399421" y="3202576"/>
                <a:chExt cx="468900" cy="682717"/>
              </a:xfrm>
            </p:grpSpPr>
            <p:sp>
              <p:nvSpPr>
                <p:cNvPr id="884" name="Google Shape;884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85" name="Google Shape;885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86" name="Google Shape;886;p87"/>
              <p:cNvGrpSpPr/>
              <p:nvPr/>
            </p:nvGrpSpPr>
            <p:grpSpPr>
              <a:xfrm>
                <a:off x="4829418" y="2264243"/>
                <a:ext cx="240593" cy="350370"/>
                <a:chOff x="399421" y="3202576"/>
                <a:chExt cx="468900" cy="682717"/>
              </a:xfrm>
            </p:grpSpPr>
            <p:sp>
              <p:nvSpPr>
                <p:cNvPr id="887" name="Google Shape;887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88" name="Google Shape;888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89" name="Google Shape;889;p87"/>
              <p:cNvGrpSpPr/>
              <p:nvPr/>
            </p:nvGrpSpPr>
            <p:grpSpPr>
              <a:xfrm>
                <a:off x="5248502" y="2057450"/>
                <a:ext cx="240593" cy="350370"/>
                <a:chOff x="399421" y="3202576"/>
                <a:chExt cx="468900" cy="682717"/>
              </a:xfrm>
            </p:grpSpPr>
            <p:sp>
              <p:nvSpPr>
                <p:cNvPr id="890" name="Google Shape;890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91" name="Google Shape;891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92" name="Google Shape;892;p87"/>
              <p:cNvGrpSpPr/>
              <p:nvPr/>
            </p:nvGrpSpPr>
            <p:grpSpPr>
              <a:xfrm>
                <a:off x="4417570" y="2568524"/>
                <a:ext cx="240593" cy="350370"/>
                <a:chOff x="399421" y="3202576"/>
                <a:chExt cx="468900" cy="682717"/>
              </a:xfrm>
            </p:grpSpPr>
            <p:sp>
              <p:nvSpPr>
                <p:cNvPr id="893" name="Google Shape;893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94" name="Google Shape;894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95" name="Google Shape;895;p87"/>
              <p:cNvGrpSpPr/>
              <p:nvPr/>
            </p:nvGrpSpPr>
            <p:grpSpPr>
              <a:xfrm>
                <a:off x="4829418" y="2737008"/>
                <a:ext cx="240593" cy="350370"/>
                <a:chOff x="399421" y="3202576"/>
                <a:chExt cx="468900" cy="682717"/>
              </a:xfrm>
            </p:grpSpPr>
            <p:sp>
              <p:nvSpPr>
                <p:cNvPr id="896" name="Google Shape;896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97" name="Google Shape;897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898" name="Google Shape;898;p87"/>
              <p:cNvGrpSpPr/>
              <p:nvPr/>
            </p:nvGrpSpPr>
            <p:grpSpPr>
              <a:xfrm>
                <a:off x="5243909" y="2578216"/>
                <a:ext cx="240593" cy="350370"/>
                <a:chOff x="399421" y="3202576"/>
                <a:chExt cx="468900" cy="682717"/>
              </a:xfrm>
            </p:grpSpPr>
            <p:sp>
              <p:nvSpPr>
                <p:cNvPr id="899" name="Google Shape;899;p87"/>
                <p:cNvSpPr/>
                <p:nvPr/>
              </p:nvSpPr>
              <p:spPr>
                <a:xfrm>
                  <a:off x="399421" y="3482393"/>
                  <a:ext cx="468900" cy="4029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00" name="Google Shape;900;p87"/>
                <p:cNvSpPr/>
                <p:nvPr/>
              </p:nvSpPr>
              <p:spPr>
                <a:xfrm>
                  <a:off x="454028" y="3202576"/>
                  <a:ext cx="359700" cy="3597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5D5D5D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sp>
          <p:nvSpPr>
            <p:cNvPr id="901" name="Google Shape;901;p87"/>
            <p:cNvSpPr txBox="1"/>
            <p:nvPr/>
          </p:nvSpPr>
          <p:spPr>
            <a:xfrm>
              <a:off x="5210119" y="2655802"/>
              <a:ext cx="39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endParaRPr sz="1100"/>
            </a:p>
          </p:txBody>
        </p:sp>
        <p:sp>
          <p:nvSpPr>
            <p:cNvPr id="902" name="Google Shape;902;p87"/>
            <p:cNvSpPr txBox="1"/>
            <p:nvPr/>
          </p:nvSpPr>
          <p:spPr>
            <a:xfrm>
              <a:off x="6742667" y="3119627"/>
              <a:ext cx="39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endParaRPr sz="1100"/>
            </a:p>
          </p:txBody>
        </p:sp>
        <p:sp>
          <p:nvSpPr>
            <p:cNvPr id="903" name="Google Shape;903;p87"/>
            <p:cNvSpPr txBox="1"/>
            <p:nvPr/>
          </p:nvSpPr>
          <p:spPr>
            <a:xfrm>
              <a:off x="5648104" y="3947509"/>
              <a:ext cx="39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endParaRPr sz="1100"/>
            </a:p>
          </p:txBody>
        </p:sp>
      </p:grpSp>
      <p:sp>
        <p:nvSpPr>
          <p:cNvPr id="904" name="Google Shape;904;p87"/>
          <p:cNvSpPr/>
          <p:nvPr/>
        </p:nvSpPr>
        <p:spPr>
          <a:xfrm rot="900150">
            <a:off x="3159585" y="1812426"/>
            <a:ext cx="638566" cy="31619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7"/>
          <p:cNvSpPr/>
          <p:nvPr/>
        </p:nvSpPr>
        <p:spPr>
          <a:xfrm>
            <a:off x="3159618" y="2413672"/>
            <a:ext cx="638400" cy="316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7"/>
          <p:cNvSpPr/>
          <p:nvPr/>
        </p:nvSpPr>
        <p:spPr>
          <a:xfrm rot="-900150">
            <a:off x="3159639" y="3014901"/>
            <a:ext cx="638566" cy="31619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7"/>
          <p:cNvSpPr/>
          <p:nvPr/>
        </p:nvSpPr>
        <p:spPr>
          <a:xfrm>
            <a:off x="5740214" y="2415045"/>
            <a:ext cx="6384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7"/>
          <p:cNvSpPr/>
          <p:nvPr/>
        </p:nvSpPr>
        <p:spPr>
          <a:xfrm>
            <a:off x="981575" y="3967500"/>
            <a:ext cx="7254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Labeling functions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Simple, flexible, interpretable, adaptable, fast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87"/>
          <p:cNvSpPr/>
          <p:nvPr/>
        </p:nvSpPr>
        <p:spPr>
          <a:xfrm rot="5400000">
            <a:off x="1769550" y="2705750"/>
            <a:ext cx="280500" cy="2128800"/>
          </a:xfrm>
          <a:prstGeom prst="rightBrace">
            <a:avLst>
              <a:gd fmla="val 50000" name="adj1"/>
              <a:gd fmla="val 49857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LFs: powerful but noisy</a:t>
            </a:r>
            <a:endParaRPr/>
          </a:p>
        </p:txBody>
      </p:sp>
      <p:sp>
        <p:nvSpPr>
          <p:cNvPr id="916" name="Google Shape;91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88"/>
          <p:cNvSpPr txBox="1"/>
          <p:nvPr/>
        </p:nvSpPr>
        <p:spPr>
          <a:xfrm>
            <a:off x="1101950" y="1392000"/>
            <a:ext cx="2811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LF_contains_money(x):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“money”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 x.body.text: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“SPAM”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8" name="Google Shape;91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1392000"/>
            <a:ext cx="480014" cy="3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8"/>
          <p:cNvSpPr txBox="1"/>
          <p:nvPr/>
        </p:nvSpPr>
        <p:spPr>
          <a:xfrm>
            <a:off x="1101950" y="2060100"/>
            <a:ext cx="2811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from_grandma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x.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sender.name is “Grandma”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“HAM”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0" name="Google Shape;92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2060100"/>
            <a:ext cx="480014" cy="398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88"/>
          <p:cNvGrpSpPr/>
          <p:nvPr/>
        </p:nvGrpSpPr>
        <p:grpSpPr>
          <a:xfrm>
            <a:off x="4526180" y="2728207"/>
            <a:ext cx="3272588" cy="605566"/>
            <a:chOff x="1199229" y="3860129"/>
            <a:chExt cx="3713786" cy="923400"/>
          </a:xfrm>
        </p:grpSpPr>
        <p:sp>
          <p:nvSpPr>
            <p:cNvPr id="922" name="Google Shape;922;p88"/>
            <p:cNvSpPr/>
            <p:nvPr/>
          </p:nvSpPr>
          <p:spPr>
            <a:xfrm>
              <a:off x="1199229" y="3860129"/>
              <a:ext cx="2828400" cy="923400"/>
            </a:xfrm>
            <a:prstGeom prst="rect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“You have been pre-approved for free </a:t>
              </a:r>
              <a:r>
                <a:rPr b="1"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cash </a:t>
              </a: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…”</a:t>
              </a:r>
              <a:endParaRPr sz="12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3" name="Google Shape;923;p88"/>
            <p:cNvSpPr txBox="1"/>
            <p:nvPr/>
          </p:nvSpPr>
          <p:spPr>
            <a:xfrm>
              <a:off x="4180115" y="3980427"/>
              <a:ext cx="732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??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24" name="Google Shape;924;p88"/>
          <p:cNvGrpSpPr/>
          <p:nvPr/>
        </p:nvGrpSpPr>
        <p:grpSpPr>
          <a:xfrm>
            <a:off x="4526178" y="1355533"/>
            <a:ext cx="4306134" cy="1236894"/>
            <a:chOff x="1199229" y="4236997"/>
            <a:chExt cx="3713786" cy="923400"/>
          </a:xfrm>
        </p:grpSpPr>
        <p:sp>
          <p:nvSpPr>
            <p:cNvPr id="925" name="Google Shape;925;p88"/>
            <p:cNvSpPr/>
            <p:nvPr/>
          </p:nvSpPr>
          <p:spPr>
            <a:xfrm>
              <a:off x="1199229" y="4236997"/>
              <a:ext cx="2828400" cy="923400"/>
            </a:xfrm>
            <a:prstGeom prst="rect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From: </a:t>
              </a:r>
              <a:r>
                <a:rPr b="1"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Grandma</a:t>
              </a:r>
              <a:endParaRPr b="1"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“Dear handsome grandson,</a:t>
              </a:r>
              <a:endParaRPr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Since you can’t be home for Thanksgiving dinner this year, I’m sending you some </a:t>
              </a:r>
              <a:r>
                <a:rPr b="1"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money</a:t>
              </a:r>
              <a:r>
                <a:rPr lang="en" sz="1200">
                  <a:solidFill>
                    <a:srgbClr val="6F6F6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so you could enjoy a nice meal …”</a:t>
              </a:r>
              <a:endParaRPr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F6F6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6" name="Google Shape;926;p88"/>
            <p:cNvSpPr txBox="1"/>
            <p:nvPr/>
          </p:nvSpPr>
          <p:spPr>
            <a:xfrm>
              <a:off x="4180115" y="4357295"/>
              <a:ext cx="732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??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27" name="Google Shape;927;p88"/>
          <p:cNvSpPr/>
          <p:nvPr/>
        </p:nvSpPr>
        <p:spPr>
          <a:xfrm>
            <a:off x="363175" y="3634975"/>
            <a:ext cx="53889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Noisy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Unknown, inaccurate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Overlapping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LFs may be correlated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Conflicting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different LFs give different labels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Narrow</a:t>
            </a:r>
            <a:r>
              <a:rPr lang="en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Don’t generalize well</a:t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8" name="Google Shape;928;p88"/>
          <p:cNvSpPr txBox="1"/>
          <p:nvPr/>
        </p:nvSpPr>
        <p:spPr>
          <a:xfrm>
            <a:off x="1095950" y="2728199"/>
            <a:ext cx="2823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LF_contains_money(x):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“free money”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 x.body.text: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“SPAM”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9" name="Google Shape;92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2728188"/>
            <a:ext cx="480014" cy="3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88"/>
          <p:cNvSpPr/>
          <p:nvPr/>
        </p:nvSpPr>
        <p:spPr>
          <a:xfrm>
            <a:off x="4044125" y="1649050"/>
            <a:ext cx="235567" cy="1334975"/>
          </a:xfrm>
          <a:custGeom>
            <a:rect b="b" l="l" r="r" t="t"/>
            <a:pathLst>
              <a:path extrusionOk="0" h="53399" w="11079">
                <a:moveTo>
                  <a:pt x="0" y="0"/>
                </a:moveTo>
                <a:cubicBezTo>
                  <a:pt x="10683" y="14247"/>
                  <a:pt x="17494" y="45427"/>
                  <a:pt x="1571" y="533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pic>
        <p:nvPicPr>
          <p:cNvPr id="931" name="Google Shape;9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labels are combined to generate ground truths</a:t>
            </a:r>
            <a:endParaRPr/>
          </a:p>
        </p:txBody>
      </p:sp>
      <p:sp>
        <p:nvSpPr>
          <p:cNvPr id="937" name="Google Shape;93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89"/>
          <p:cNvSpPr txBox="1"/>
          <p:nvPr/>
        </p:nvSpPr>
        <p:spPr>
          <a:xfrm>
            <a:off x="1101950" y="1392000"/>
            <a:ext cx="2811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LF_contains_money(x):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“money”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 x.body.text: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“SPAM”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9" name="Google Shape;93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1392000"/>
            <a:ext cx="480014" cy="3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89"/>
          <p:cNvSpPr txBox="1"/>
          <p:nvPr/>
        </p:nvSpPr>
        <p:spPr>
          <a:xfrm>
            <a:off x="1101950" y="2060100"/>
            <a:ext cx="2811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from_grandma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x.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sender.name is “Grandma”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“HAM”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1" name="Google Shape;94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2060100"/>
            <a:ext cx="480014" cy="3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9"/>
          <p:cNvSpPr txBox="1"/>
          <p:nvPr/>
        </p:nvSpPr>
        <p:spPr>
          <a:xfrm>
            <a:off x="1095950" y="2728199"/>
            <a:ext cx="2823300" cy="532500"/>
          </a:xfrm>
          <a:prstGeom prst="rect">
            <a:avLst/>
          </a:prstGeom>
          <a:noFill/>
          <a:ln cap="flat" cmpd="sng" w="9525">
            <a:solidFill>
              <a:srgbClr val="5F5F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LF_contains_money(x):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“free money”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in x.body.text: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“SPAM”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3" name="Google Shape;94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0" y="2728188"/>
            <a:ext cx="480014" cy="3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50" y="1737950"/>
            <a:ext cx="25241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275" y="2424275"/>
            <a:ext cx="20478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9"/>
          <p:cNvSpPr txBox="1"/>
          <p:nvPr/>
        </p:nvSpPr>
        <p:spPr>
          <a:xfrm>
            <a:off x="5703325" y="2709700"/>
            <a:ext cx="32250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Provably consistent matrix completion-style algorithm over inverse covariance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47" name="Google Shape;947;p89"/>
          <p:cNvSpPr txBox="1"/>
          <p:nvPr/>
        </p:nvSpPr>
        <p:spPr>
          <a:xfrm>
            <a:off x="5653800" y="1051700"/>
            <a:ext cx="3225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030A0"/>
                </a:solidFill>
              </a:rPr>
              <a:t>[Intuition]</a:t>
            </a:r>
            <a:endParaRPr b="1">
              <a:solidFill>
                <a:srgbClr val="7030A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Look at agreements &amp; disagreements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48" name="Google Shape;94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3174" y="1566387"/>
            <a:ext cx="929876" cy="151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89"/>
          <p:cNvCxnSpPr/>
          <p:nvPr/>
        </p:nvCxnSpPr>
        <p:spPr>
          <a:xfrm>
            <a:off x="3991150" y="1789888"/>
            <a:ext cx="429000" cy="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0" name="Google Shape;950;p89"/>
          <p:cNvCxnSpPr/>
          <p:nvPr/>
        </p:nvCxnSpPr>
        <p:spPr>
          <a:xfrm>
            <a:off x="3993192" y="2326349"/>
            <a:ext cx="429000" cy="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1" name="Google Shape;951;p89"/>
          <p:cNvCxnSpPr/>
          <p:nvPr/>
        </p:nvCxnSpPr>
        <p:spPr>
          <a:xfrm>
            <a:off x="3993192" y="2862811"/>
            <a:ext cx="429000" cy="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2" name="Google Shape;952;p89"/>
          <p:cNvCxnSpPr/>
          <p:nvPr/>
        </p:nvCxnSpPr>
        <p:spPr>
          <a:xfrm>
            <a:off x="5584938" y="2260375"/>
            <a:ext cx="393900" cy="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3" name="Google Shape;953;p89"/>
          <p:cNvSpPr txBox="1"/>
          <p:nvPr/>
        </p:nvSpPr>
        <p:spPr>
          <a:xfrm>
            <a:off x="7106670" y="3433400"/>
            <a:ext cx="172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[Ratner et. al. NeurIPS’16;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Bach et. al. ICML’17;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Ratner et. al. AAAI’19; 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Varma et. al. ICML’19l; 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Sala et. al. NeurIPS’19; 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Fu et. al. ICML’20]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9" name="Google Shape;959;p90"/>
          <p:cNvGraphicFramePr/>
          <p:nvPr/>
        </p:nvGraphicFramePr>
        <p:xfrm>
          <a:off x="716925" y="9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3757775"/>
                <a:gridCol w="3846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Hand labeling</a:t>
                      </a:r>
                      <a:endParaRPr b="1"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Programmatic labeling</a:t>
                      </a:r>
                      <a:endParaRPr b="1" sz="2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Expensive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esp. when subject matter expertise required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8333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Cost saving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Expertise can be versioned, shared, reused across organization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Non-private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Need to ship data to human annotators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Privacy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Create LFs using a cleared data subsample then apply LFs to other data without looking at individual samples.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Slow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Time required scales linearly with # labels needed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Fast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Easily scale 1K -&gt; 1M samples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Non-adaptive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Every change requires re-labeling the dataset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Adaptive</a:t>
                      </a:r>
                      <a:r>
                        <a:rPr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 When changes happen, just reapply LFs!</a:t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Programmatic labeling: Scale with unlabeled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6" name="Google Shape;96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118" y="1529308"/>
            <a:ext cx="4000499" cy="2496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9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8" name="Google Shape;968;p91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Ratner et. al. NeurIPS’16; Ratner et. al. VLDB’18; Ratner et. al. AAAI’19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912" y="0"/>
            <a:ext cx="7274169" cy="466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0"/>
          <p:cNvSpPr txBox="1"/>
          <p:nvPr/>
        </p:nvSpPr>
        <p:spPr>
          <a:xfrm>
            <a:off x="337800" y="4922975"/>
            <a:ext cx="490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The AI Hierarchy of Needs</a:t>
            </a:r>
            <a:r>
              <a:rPr lang="en" sz="1000">
                <a:solidFill>
                  <a:srgbClr val="030353"/>
                </a:solidFill>
                <a:latin typeface="Proxima Nova"/>
                <a:ea typeface="Proxima Nova"/>
                <a:cs typeface="Proxima Nova"/>
                <a:sym typeface="Proxima Nova"/>
              </a:rPr>
              <a:t> (Monica Rogati, 2017)</a:t>
            </a:r>
            <a:endParaRPr sz="1000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2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Weak supervision &amp; more</a:t>
            </a:r>
            <a:endParaRPr/>
          </a:p>
        </p:txBody>
      </p:sp>
      <p:sp>
        <p:nvSpPr>
          <p:cNvPr id="974" name="Google Shape;97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0" name="Google Shape;9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350"/>
            <a:ext cx="9143999" cy="4307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9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2" name="Google Shape;982;p93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Weak Supervision: A New Programming Paradigm for Machine Learning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(Ratner et al.,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Semi-supervised</a:t>
            </a:r>
            <a:endParaRPr/>
          </a:p>
        </p:txBody>
      </p:sp>
      <p:sp>
        <p:nvSpPr>
          <p:cNvPr id="988" name="Google Shape;988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</a:t>
            </a:r>
            <a:r>
              <a:rPr lang="en"/>
              <a:t> structural assumptions to leverage a large amount of unlabeled data together with a small amount of labeled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Hashtags in the same profile/tweet are probably of similar topics</a:t>
            </a:r>
            <a:endParaRPr/>
          </a:p>
        </p:txBody>
      </p:sp>
      <p:sp>
        <p:nvSpPr>
          <p:cNvPr id="989" name="Google Shape;98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00" y="2351475"/>
            <a:ext cx="83439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Weakly-supervised</a:t>
            </a:r>
            <a:endParaRPr/>
          </a:p>
        </p:txBody>
      </p:sp>
      <p:sp>
        <p:nvSpPr>
          <p:cNvPr id="996" name="Google Shape;99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 noisy, imprecise sources to create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if “money” is in an email it’s probably spam</a:t>
            </a:r>
            <a:endParaRPr/>
          </a:p>
        </p:txBody>
      </p:sp>
      <p:sp>
        <p:nvSpPr>
          <p:cNvPr id="997" name="Google Shape;99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8" name="Google Shape;99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519" y="1270738"/>
            <a:ext cx="2720908" cy="3179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9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0" name="Google Shape;1000;p95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Harnessing Organizational Knowledge for Machine Learning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(Ratner et al., Google AI Blog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learning</a:t>
            </a:r>
            <a:endParaRPr/>
          </a:p>
        </p:txBody>
      </p:sp>
      <p:sp>
        <p:nvSpPr>
          <p:cNvPr id="1006" name="Google Shape;1006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abel only samples that are estimated to be most valuable to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label only CT scans close to the decision boundary</a:t>
            </a:r>
            <a:endParaRPr/>
          </a:p>
        </p:txBody>
      </p:sp>
      <p:sp>
        <p:nvSpPr>
          <p:cNvPr id="1007" name="Google Shape;100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647" y="1995000"/>
            <a:ext cx="4616701" cy="245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9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0" name="Google Shape;1010;p96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Active Learning Literature Survey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(Burr Settles, 2010)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016" name="Google Shape;1016;p97"/>
          <p:cNvSpPr txBox="1"/>
          <p:nvPr>
            <p:ph idx="1" type="body"/>
          </p:nvPr>
        </p:nvSpPr>
        <p:spPr>
          <a:xfrm>
            <a:off x="311700" y="1152475"/>
            <a:ext cx="436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model trained for one task</a:t>
            </a:r>
            <a:br>
              <a:rPr lang="en"/>
            </a:br>
            <a:r>
              <a:rPr lang="en"/>
              <a:t>to another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or might not require fine-tuning</a:t>
            </a:r>
            <a:endParaRPr/>
          </a:p>
        </p:txBody>
      </p:sp>
      <p:sp>
        <p:nvSpPr>
          <p:cNvPr id="1017" name="Google Shape;101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51" y="659150"/>
            <a:ext cx="4648350" cy="413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97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0" name="Google Shape;1020;p97"/>
          <p:cNvSpPr txBox="1"/>
          <p:nvPr/>
        </p:nvSpPr>
        <p:spPr>
          <a:xfrm>
            <a:off x="337800" y="4922975"/>
            <a:ext cx="616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Language Models are Few-Shot Learners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(OpenAI 2020)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98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Model development &amp; training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7" name="Google Shape;10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8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atasets for language models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431725" y="12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{00FC193E-0C7E-4F40-888F-AEA78FD33E60}</a:tableStyleId>
              </a:tblPr>
              <a:tblGrid>
                <a:gridCol w="1267075"/>
                <a:gridCol w="575800"/>
                <a:gridCol w="93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Dataset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Tokens (M)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Penn Treebank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1993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Text8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One Billion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2013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800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BookCorpus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2015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985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GPT-2 (OpenAI)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10,000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GPT-3 (OpenAI)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500,000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775" y="1072175"/>
            <a:ext cx="5701025" cy="34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